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9" r:id="rId5"/>
    <p:sldId id="270" r:id="rId6"/>
    <p:sldId id="267" r:id="rId7"/>
    <p:sldId id="259" r:id="rId8"/>
    <p:sldId id="266" r:id="rId9"/>
    <p:sldId id="264" r:id="rId10"/>
    <p:sldId id="272" r:id="rId11"/>
    <p:sldId id="271" r:id="rId12"/>
    <p:sldId id="277" r:id="rId13"/>
    <p:sldId id="278" r:id="rId14"/>
    <p:sldId id="279" r:id="rId15"/>
    <p:sldId id="280" r:id="rId16"/>
    <p:sldId id="274" r:id="rId17"/>
    <p:sldId id="273" r:id="rId18"/>
    <p:sldId id="281" r:id="rId19"/>
    <p:sldId id="275" r:id="rId20"/>
    <p:sldId id="276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9D1B"/>
    <a:srgbClr val="F7DE25"/>
    <a:srgbClr val="EED598"/>
    <a:srgbClr val="91C8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39" autoAdjust="0"/>
  </p:normalViewPr>
  <p:slideViewPr>
    <p:cSldViewPr snapToGrid="0">
      <p:cViewPr>
        <p:scale>
          <a:sx n="105" d="100"/>
          <a:sy n="105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igmaeye/4992829806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knkx.org/post/fighting-fire-fire-prescribed-burn-training-tackles-forest-health-washington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4bbf634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4bbf6349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https://www.flickr.com/photos/sigmaeye/49928298063/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http://www.knkx.org/post/fighting-fire-fire-prescribed-burn-training-tackles-forest-health-washington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Source:</a:t>
            </a:r>
            <a:endParaRPr lang="en-US" sz="11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2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4bbf6349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4bbf6349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62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4bbf6349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4bbf6349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4bbf634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4bbf634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0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4428-ECB4-D527-E5C3-39F77328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C1460-D3F7-82F6-EAA9-1A6908A08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77B1-8743-A351-DFB8-51F1742C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58F26-6203-5583-EAD4-6F9E4947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4ECC0-BB61-4291-B53B-C6ABCC58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64311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D08F-E56F-84DD-8B93-E93D06C7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99AFC-E31D-07D9-B881-27084527E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5C2E1-8ED7-EE8A-38EE-5B4D8915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53557-8A0A-D724-C264-476AFE9F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E3D1-F610-D0A9-02C6-720594D9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78550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700BA-4F2D-E916-1948-9AF167C1C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DE98F-DDC7-3255-96A5-DED563A62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E0331-6CFD-92D1-2BF5-690C6883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E8EC2-C303-EB08-BC9C-B2E754DD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8535-13E0-E412-F767-A98794B4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06140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97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B2D4-83E8-8847-A209-0666CE38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5721-BF97-11E5-9B90-0A05EF10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75805-8E7C-8654-BA78-179BAA2F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9D0E6-043A-0F13-BD7D-062A622D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CED8A-9E60-D35C-3F2C-4843731C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94628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4098-0227-8372-52F1-14BD2C93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359F7-11D7-098C-AC63-203334445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62CC-F580-C4DE-45D7-CA33F5EF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82BF2-D370-B924-F483-1836EF81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D7DBC-F72D-6A3C-2411-89C0B852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6560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9CEF-FDE9-7EB0-65B5-8016BD30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8BC6-67CA-A992-94C8-77CACDB82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B213C-801E-96EE-CCB7-0546CB59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65C1E-6369-8D52-B234-9BD86312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236F9-35A5-9690-DA90-F9671959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F461E-1EE7-5A49-4FDB-E84B3A9A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01850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6C5C-5A33-B429-2801-7410CCD1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634B6-605C-B8C6-BD50-78C9438CA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7E24D-2D42-E2C2-BFF2-0A4246104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32095-5DC3-4B4B-6AD3-FDAD7B8BC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2F670-4919-B7EC-8E04-239A776F7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C57E2-EA35-912B-7D2F-804D99A2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64F28-4FD3-F379-735B-A3994510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1980F-AFC1-C4C2-5741-842D3473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80333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F03B-4E8E-714F-C0F7-37633128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06849-2959-3385-E776-0A299FEE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17AE0-62B2-3214-E747-E8AF6DE5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950AA-3808-FB8A-B488-C1246BA5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53117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008D7-0B4A-4574-6718-BD1A97F0A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F7046-40B7-1CFF-7167-52C5F618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88475-EAB3-6919-9B68-46DC6ECE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462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D62-7526-B712-B897-DE800D5A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539A6-6CFB-69D7-1E42-D27CAF5F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F1EC5-0DF3-07B5-7CAE-A6A1DEE15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AE5D2-9844-C461-7620-D6BA8A7C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FF597-F09C-3108-43CC-0EB00826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57418-F245-6FAC-D5C6-8F3543BF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85019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9ECE-D48D-C5EE-6831-84827719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665CF-E4C2-E2EC-5FEB-705C56E75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07154-A3E5-B23E-6C03-E7E5CD2A0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B61A6-ACB6-AACC-4EDB-2C665577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5E466-52F6-22FE-C4BD-C8CA5D58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722C9-B11E-D6F8-EF66-9227CE02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26141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FA5148-9990-DE94-C368-B728F7C2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36FC-9393-6E2F-3D03-90367CBA0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1F5B4-38BF-D9A0-5B06-FF25A3C3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72F85-5415-47B6-86D8-6E6FB3B75B4D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558A-9A8A-67D2-98C9-72A8FE221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51262-AD85-A63F-01E1-72677BEF4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08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edbookphoto.photoshelter.com/image/I0000k8l.sTpcJ2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Biomass-based cellular automaton for exploring wildfire 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By J Kahn and Helen Miller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QERM 497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March 7, 2023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BA03-401B-BBD6-4D0E-56C5D566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Pause for pretty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F1C91-ED42-497D-F5F8-E8B448583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3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79D3AA8-0989-5C4A-7D3F-7EFE25EE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087822"/>
            <a:ext cx="9144000" cy="1219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7B634-6071-5704-4A68-C11D8095A210}"/>
              </a:ext>
            </a:extLst>
          </p:cNvPr>
          <p:cNvSpPr txBox="1"/>
          <p:nvPr/>
        </p:nvSpPr>
        <p:spPr>
          <a:xfrm>
            <a:off x="704375" y="1971585"/>
            <a:ext cx="27817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1) Parameter Sweeps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A4C79-A3A2-2517-4634-8C0C5BF1F0AE}"/>
              </a:ext>
            </a:extLst>
          </p:cNvPr>
          <p:cNvSpPr txBox="1"/>
          <p:nvPr/>
        </p:nvSpPr>
        <p:spPr>
          <a:xfrm>
            <a:off x="5204937" y="1605379"/>
            <a:ext cx="259080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2) Eastside vs Westside dynamics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BDBA8-BD43-9CC6-74BC-DA438B41463E}"/>
              </a:ext>
            </a:extLst>
          </p:cNvPr>
          <p:cNvSpPr txBox="1"/>
          <p:nvPr/>
        </p:nvSpPr>
        <p:spPr>
          <a:xfrm>
            <a:off x="1028702" y="200620"/>
            <a:ext cx="654557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39914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8F3B-00EE-1E48-EC86-99FBCAFF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807" y="332775"/>
            <a:ext cx="6067665" cy="5359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Set #1: Parameter Sweeps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CF9B66-F927-9B43-0257-9E5FB502F3A6}"/>
              </a:ext>
            </a:extLst>
          </p:cNvPr>
          <p:cNvCxnSpPr>
            <a:cxnSpLocks/>
          </p:cNvCxnSpPr>
          <p:nvPr/>
        </p:nvCxnSpPr>
        <p:spPr>
          <a:xfrm>
            <a:off x="3200400" y="2571750"/>
            <a:ext cx="0" cy="203073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AD2D73-8433-8E10-87C3-B7AF54035A29}"/>
              </a:ext>
            </a:extLst>
          </p:cNvPr>
          <p:cNvCxnSpPr>
            <a:cxnSpLocks/>
          </p:cNvCxnSpPr>
          <p:nvPr/>
        </p:nvCxnSpPr>
        <p:spPr>
          <a:xfrm flipH="1">
            <a:off x="2987040" y="4442460"/>
            <a:ext cx="372963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7D88C38-D369-0A63-B10A-798E9F055288}"/>
              </a:ext>
            </a:extLst>
          </p:cNvPr>
          <p:cNvSpPr/>
          <p:nvPr/>
        </p:nvSpPr>
        <p:spPr>
          <a:xfrm>
            <a:off x="3505199" y="2888434"/>
            <a:ext cx="3031331" cy="1279705"/>
          </a:xfrm>
          <a:custGeom>
            <a:avLst/>
            <a:gdLst>
              <a:gd name="connsiteX0" fmla="*/ 0 w 2834640"/>
              <a:gd name="connsiteY0" fmla="*/ 1516380 h 1516380"/>
              <a:gd name="connsiteX1" fmla="*/ 7620 w 2834640"/>
              <a:gd name="connsiteY1" fmla="*/ 1478280 h 1516380"/>
              <a:gd name="connsiteX2" fmla="*/ 91440 w 2834640"/>
              <a:gd name="connsiteY2" fmla="*/ 1303020 h 1516380"/>
              <a:gd name="connsiteX3" fmla="*/ 114300 w 2834640"/>
              <a:gd name="connsiteY3" fmla="*/ 1226820 h 1516380"/>
              <a:gd name="connsiteX4" fmla="*/ 137160 w 2834640"/>
              <a:gd name="connsiteY4" fmla="*/ 1181100 h 1516380"/>
              <a:gd name="connsiteX5" fmla="*/ 152400 w 2834640"/>
              <a:gd name="connsiteY5" fmla="*/ 1120140 h 1516380"/>
              <a:gd name="connsiteX6" fmla="*/ 358140 w 2834640"/>
              <a:gd name="connsiteY6" fmla="*/ 777240 h 1516380"/>
              <a:gd name="connsiteX7" fmla="*/ 472440 w 2834640"/>
              <a:gd name="connsiteY7" fmla="*/ 678180 h 1516380"/>
              <a:gd name="connsiteX8" fmla="*/ 609600 w 2834640"/>
              <a:gd name="connsiteY8" fmla="*/ 571500 h 1516380"/>
              <a:gd name="connsiteX9" fmla="*/ 960120 w 2834640"/>
              <a:gd name="connsiteY9" fmla="*/ 373380 h 1516380"/>
              <a:gd name="connsiteX10" fmla="*/ 1066800 w 2834640"/>
              <a:gd name="connsiteY10" fmla="*/ 320040 h 1516380"/>
              <a:gd name="connsiteX11" fmla="*/ 1143000 w 2834640"/>
              <a:gd name="connsiteY11" fmla="*/ 281940 h 1516380"/>
              <a:gd name="connsiteX12" fmla="*/ 1181100 w 2834640"/>
              <a:gd name="connsiteY12" fmla="*/ 274320 h 1516380"/>
              <a:gd name="connsiteX13" fmla="*/ 1226820 w 2834640"/>
              <a:gd name="connsiteY13" fmla="*/ 266700 h 1516380"/>
              <a:gd name="connsiteX14" fmla="*/ 1562100 w 2834640"/>
              <a:gd name="connsiteY14" fmla="*/ 190500 h 1516380"/>
              <a:gd name="connsiteX15" fmla="*/ 1729740 w 2834640"/>
              <a:gd name="connsiteY15" fmla="*/ 152400 h 1516380"/>
              <a:gd name="connsiteX16" fmla="*/ 1965960 w 2834640"/>
              <a:gd name="connsiteY16" fmla="*/ 129540 h 1516380"/>
              <a:gd name="connsiteX17" fmla="*/ 2087880 w 2834640"/>
              <a:gd name="connsiteY17" fmla="*/ 76200 h 1516380"/>
              <a:gd name="connsiteX18" fmla="*/ 2202180 w 2834640"/>
              <a:gd name="connsiteY18" fmla="*/ 53340 h 1516380"/>
              <a:gd name="connsiteX19" fmla="*/ 2324100 w 2834640"/>
              <a:gd name="connsiteY19" fmla="*/ 22860 h 1516380"/>
              <a:gd name="connsiteX20" fmla="*/ 2430780 w 2834640"/>
              <a:gd name="connsiteY20" fmla="*/ 0 h 1516380"/>
              <a:gd name="connsiteX21" fmla="*/ 2590800 w 2834640"/>
              <a:gd name="connsiteY21" fmla="*/ 7620 h 1516380"/>
              <a:gd name="connsiteX22" fmla="*/ 2644140 w 2834640"/>
              <a:gd name="connsiteY22" fmla="*/ 15240 h 1516380"/>
              <a:gd name="connsiteX23" fmla="*/ 2834640 w 2834640"/>
              <a:gd name="connsiteY23" fmla="*/ 1524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34640" h="1516380">
                <a:moveTo>
                  <a:pt x="0" y="1516380"/>
                </a:moveTo>
                <a:cubicBezTo>
                  <a:pt x="2540" y="1503680"/>
                  <a:pt x="2518" y="1490184"/>
                  <a:pt x="7620" y="1478280"/>
                </a:cubicBezTo>
                <a:cubicBezTo>
                  <a:pt x="33129" y="1418758"/>
                  <a:pt x="72832" y="1365046"/>
                  <a:pt x="91440" y="1303020"/>
                </a:cubicBezTo>
                <a:cubicBezTo>
                  <a:pt x="99060" y="1277620"/>
                  <a:pt x="104989" y="1251650"/>
                  <a:pt x="114300" y="1226820"/>
                </a:cubicBezTo>
                <a:cubicBezTo>
                  <a:pt x="120283" y="1210866"/>
                  <a:pt x="131429" y="1197146"/>
                  <a:pt x="137160" y="1181100"/>
                </a:cubicBezTo>
                <a:cubicBezTo>
                  <a:pt x="144205" y="1161375"/>
                  <a:pt x="145776" y="1140011"/>
                  <a:pt x="152400" y="1120140"/>
                </a:cubicBezTo>
                <a:cubicBezTo>
                  <a:pt x="198102" y="983033"/>
                  <a:pt x="247981" y="899639"/>
                  <a:pt x="358140" y="777240"/>
                </a:cubicBezTo>
                <a:cubicBezTo>
                  <a:pt x="438118" y="688375"/>
                  <a:pt x="396155" y="716322"/>
                  <a:pt x="472440" y="678180"/>
                </a:cubicBezTo>
                <a:cubicBezTo>
                  <a:pt x="512622" y="617907"/>
                  <a:pt x="493138" y="641002"/>
                  <a:pt x="609600" y="571500"/>
                </a:cubicBezTo>
                <a:cubicBezTo>
                  <a:pt x="724850" y="502722"/>
                  <a:pt x="842521" y="438059"/>
                  <a:pt x="960120" y="373380"/>
                </a:cubicBezTo>
                <a:cubicBezTo>
                  <a:pt x="994956" y="354220"/>
                  <a:pt x="1031240" y="337820"/>
                  <a:pt x="1066800" y="320040"/>
                </a:cubicBezTo>
                <a:cubicBezTo>
                  <a:pt x="1092200" y="307340"/>
                  <a:pt x="1115153" y="287509"/>
                  <a:pt x="1143000" y="281940"/>
                </a:cubicBezTo>
                <a:lnTo>
                  <a:pt x="1181100" y="274320"/>
                </a:lnTo>
                <a:cubicBezTo>
                  <a:pt x="1196301" y="271556"/>
                  <a:pt x="1211731" y="270020"/>
                  <a:pt x="1226820" y="266700"/>
                </a:cubicBezTo>
                <a:lnTo>
                  <a:pt x="1562100" y="190500"/>
                </a:lnTo>
                <a:cubicBezTo>
                  <a:pt x="1617980" y="177800"/>
                  <a:pt x="1672701" y="157920"/>
                  <a:pt x="1729740" y="152400"/>
                </a:cubicBezTo>
                <a:lnTo>
                  <a:pt x="1965960" y="129540"/>
                </a:lnTo>
                <a:cubicBezTo>
                  <a:pt x="2006600" y="111760"/>
                  <a:pt x="2045663" y="89818"/>
                  <a:pt x="2087880" y="76200"/>
                </a:cubicBezTo>
                <a:cubicBezTo>
                  <a:pt x="2124858" y="64272"/>
                  <a:pt x="2164280" y="61898"/>
                  <a:pt x="2202180" y="53340"/>
                </a:cubicBezTo>
                <a:cubicBezTo>
                  <a:pt x="2243042" y="44113"/>
                  <a:pt x="2283305" y="32379"/>
                  <a:pt x="2324100" y="22860"/>
                </a:cubicBezTo>
                <a:cubicBezTo>
                  <a:pt x="2359516" y="14596"/>
                  <a:pt x="2395220" y="7620"/>
                  <a:pt x="2430780" y="0"/>
                </a:cubicBezTo>
                <a:cubicBezTo>
                  <a:pt x="2484120" y="2540"/>
                  <a:pt x="2537535" y="3815"/>
                  <a:pt x="2590800" y="7620"/>
                </a:cubicBezTo>
                <a:cubicBezTo>
                  <a:pt x="2608715" y="8900"/>
                  <a:pt x="2626188" y="14679"/>
                  <a:pt x="2644140" y="15240"/>
                </a:cubicBezTo>
                <a:cubicBezTo>
                  <a:pt x="2707609" y="17223"/>
                  <a:pt x="2771140" y="15240"/>
                  <a:pt x="2834640" y="15240"/>
                </a:cubicBezTo>
              </a:path>
            </a:pathLst>
          </a:custGeom>
          <a:noFill/>
          <a:ln w="57150">
            <a:solidFill>
              <a:srgbClr val="F7DE2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DE5CF0-BBF1-A57F-93C1-6A2798586A9F}"/>
              </a:ext>
            </a:extLst>
          </p:cNvPr>
          <p:cNvSpPr/>
          <p:nvPr/>
        </p:nvSpPr>
        <p:spPr>
          <a:xfrm>
            <a:off x="3550920" y="3374673"/>
            <a:ext cx="2926080" cy="900147"/>
          </a:xfrm>
          <a:custGeom>
            <a:avLst/>
            <a:gdLst>
              <a:gd name="connsiteX0" fmla="*/ 0 w 2926080"/>
              <a:gd name="connsiteY0" fmla="*/ 900147 h 900147"/>
              <a:gd name="connsiteX1" fmla="*/ 83820 w 2926080"/>
              <a:gd name="connsiteY1" fmla="*/ 839187 h 900147"/>
              <a:gd name="connsiteX2" fmla="*/ 579120 w 2926080"/>
              <a:gd name="connsiteY2" fmla="*/ 587727 h 900147"/>
              <a:gd name="connsiteX3" fmla="*/ 1059180 w 2926080"/>
              <a:gd name="connsiteY3" fmla="*/ 450567 h 900147"/>
              <a:gd name="connsiteX4" fmla="*/ 1661160 w 2926080"/>
              <a:gd name="connsiteY4" fmla="*/ 252447 h 900147"/>
              <a:gd name="connsiteX5" fmla="*/ 2072640 w 2926080"/>
              <a:gd name="connsiteY5" fmla="*/ 153387 h 900147"/>
              <a:gd name="connsiteX6" fmla="*/ 2339340 w 2926080"/>
              <a:gd name="connsiteY6" fmla="*/ 92427 h 900147"/>
              <a:gd name="connsiteX7" fmla="*/ 2621280 w 2926080"/>
              <a:gd name="connsiteY7" fmla="*/ 8607 h 900147"/>
              <a:gd name="connsiteX8" fmla="*/ 2659380 w 2926080"/>
              <a:gd name="connsiteY8" fmla="*/ 987 h 900147"/>
              <a:gd name="connsiteX9" fmla="*/ 2926080 w 2926080"/>
              <a:gd name="connsiteY9" fmla="*/ 987 h 90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6080" h="900147">
                <a:moveTo>
                  <a:pt x="0" y="900147"/>
                </a:moveTo>
                <a:cubicBezTo>
                  <a:pt x="27940" y="879827"/>
                  <a:pt x="53911" y="856478"/>
                  <a:pt x="83820" y="839187"/>
                </a:cubicBezTo>
                <a:cubicBezTo>
                  <a:pt x="309902" y="708483"/>
                  <a:pt x="385223" y="644604"/>
                  <a:pt x="579120" y="587727"/>
                </a:cubicBezTo>
                <a:cubicBezTo>
                  <a:pt x="738815" y="540883"/>
                  <a:pt x="900213" y="499824"/>
                  <a:pt x="1059180" y="450567"/>
                </a:cubicBezTo>
                <a:cubicBezTo>
                  <a:pt x="1260963" y="388043"/>
                  <a:pt x="1455780" y="301890"/>
                  <a:pt x="1661160" y="252447"/>
                </a:cubicBezTo>
                <a:lnTo>
                  <a:pt x="2072640" y="153387"/>
                </a:lnTo>
                <a:cubicBezTo>
                  <a:pt x="2161395" y="132445"/>
                  <a:pt x="2251928" y="118414"/>
                  <a:pt x="2339340" y="92427"/>
                </a:cubicBezTo>
                <a:cubicBezTo>
                  <a:pt x="2433320" y="64487"/>
                  <a:pt x="2525139" y="27835"/>
                  <a:pt x="2621280" y="8607"/>
                </a:cubicBezTo>
                <a:cubicBezTo>
                  <a:pt x="2633980" y="6067"/>
                  <a:pt x="2646433" y="1311"/>
                  <a:pt x="2659380" y="987"/>
                </a:cubicBezTo>
                <a:cubicBezTo>
                  <a:pt x="2748252" y="-1235"/>
                  <a:pt x="2837180" y="987"/>
                  <a:pt x="2926080" y="987"/>
                </a:cubicBezTo>
              </a:path>
            </a:pathLst>
          </a:cu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FDDFA69-81DD-C60A-6B46-8B3D61F1C43F}"/>
              </a:ext>
            </a:extLst>
          </p:cNvPr>
          <p:cNvSpPr/>
          <p:nvPr/>
        </p:nvSpPr>
        <p:spPr>
          <a:xfrm>
            <a:off x="3500438" y="2407917"/>
            <a:ext cx="2885121" cy="1764033"/>
          </a:xfrm>
          <a:custGeom>
            <a:avLst/>
            <a:gdLst>
              <a:gd name="connsiteX0" fmla="*/ 0 w 2185987"/>
              <a:gd name="connsiteY0" fmla="*/ 1757362 h 1757362"/>
              <a:gd name="connsiteX1" fmla="*/ 85725 w 2185987"/>
              <a:gd name="connsiteY1" fmla="*/ 1164431 h 1757362"/>
              <a:gd name="connsiteX2" fmla="*/ 328612 w 2185987"/>
              <a:gd name="connsiteY2" fmla="*/ 785812 h 1757362"/>
              <a:gd name="connsiteX3" fmla="*/ 392906 w 2185987"/>
              <a:gd name="connsiteY3" fmla="*/ 735806 h 1757362"/>
              <a:gd name="connsiteX4" fmla="*/ 414337 w 2185987"/>
              <a:gd name="connsiteY4" fmla="*/ 707231 h 1757362"/>
              <a:gd name="connsiteX5" fmla="*/ 657225 w 2185987"/>
              <a:gd name="connsiteY5" fmla="*/ 485775 h 1757362"/>
              <a:gd name="connsiteX6" fmla="*/ 992981 w 2185987"/>
              <a:gd name="connsiteY6" fmla="*/ 285750 h 1757362"/>
              <a:gd name="connsiteX7" fmla="*/ 1185862 w 2185987"/>
              <a:gd name="connsiteY7" fmla="*/ 214312 h 1757362"/>
              <a:gd name="connsiteX8" fmla="*/ 1357312 w 2185987"/>
              <a:gd name="connsiteY8" fmla="*/ 142875 h 1757362"/>
              <a:gd name="connsiteX9" fmla="*/ 1500187 w 2185987"/>
              <a:gd name="connsiteY9" fmla="*/ 107156 h 1757362"/>
              <a:gd name="connsiteX10" fmla="*/ 1771650 w 2185987"/>
              <a:gd name="connsiteY10" fmla="*/ 71437 h 1757362"/>
              <a:gd name="connsiteX11" fmla="*/ 1857375 w 2185987"/>
              <a:gd name="connsiteY11" fmla="*/ 50006 h 1757362"/>
              <a:gd name="connsiteX12" fmla="*/ 1907381 w 2185987"/>
              <a:gd name="connsiteY12" fmla="*/ 35718 h 1757362"/>
              <a:gd name="connsiteX13" fmla="*/ 2093118 w 2185987"/>
              <a:gd name="connsiteY13" fmla="*/ 28575 h 1757362"/>
              <a:gd name="connsiteX14" fmla="*/ 2114550 w 2185987"/>
              <a:gd name="connsiteY14" fmla="*/ 21431 h 1757362"/>
              <a:gd name="connsiteX15" fmla="*/ 2185987 w 2185987"/>
              <a:gd name="connsiteY15" fmla="*/ 0 h 175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85987" h="1757362">
                <a:moveTo>
                  <a:pt x="0" y="1757362"/>
                </a:moveTo>
                <a:cubicBezTo>
                  <a:pt x="18124" y="1443204"/>
                  <a:pt x="-8357" y="1421920"/>
                  <a:pt x="85725" y="1164431"/>
                </a:cubicBezTo>
                <a:cubicBezTo>
                  <a:pt x="127827" y="1049203"/>
                  <a:pt x="244802" y="850997"/>
                  <a:pt x="328612" y="785812"/>
                </a:cubicBezTo>
                <a:cubicBezTo>
                  <a:pt x="350043" y="769143"/>
                  <a:pt x="372892" y="754152"/>
                  <a:pt x="392906" y="735806"/>
                </a:cubicBezTo>
                <a:cubicBezTo>
                  <a:pt x="401683" y="727761"/>
                  <a:pt x="406194" y="715917"/>
                  <a:pt x="414337" y="707231"/>
                </a:cubicBezTo>
                <a:cubicBezTo>
                  <a:pt x="473838" y="643763"/>
                  <a:pt x="598237" y="525955"/>
                  <a:pt x="657225" y="485775"/>
                </a:cubicBezTo>
                <a:cubicBezTo>
                  <a:pt x="764894" y="412435"/>
                  <a:pt x="878223" y="347411"/>
                  <a:pt x="992981" y="285750"/>
                </a:cubicBezTo>
                <a:cubicBezTo>
                  <a:pt x="1204963" y="171849"/>
                  <a:pt x="1068620" y="259696"/>
                  <a:pt x="1185862" y="214312"/>
                </a:cubicBezTo>
                <a:cubicBezTo>
                  <a:pt x="1243600" y="191962"/>
                  <a:pt x="1298711" y="162852"/>
                  <a:pt x="1357312" y="142875"/>
                </a:cubicBezTo>
                <a:cubicBezTo>
                  <a:pt x="1403777" y="127035"/>
                  <a:pt x="1452186" y="117442"/>
                  <a:pt x="1500187" y="107156"/>
                </a:cubicBezTo>
                <a:cubicBezTo>
                  <a:pt x="1653255" y="74356"/>
                  <a:pt x="1634070" y="80036"/>
                  <a:pt x="1771650" y="71437"/>
                </a:cubicBezTo>
                <a:lnTo>
                  <a:pt x="1857375" y="50006"/>
                </a:lnTo>
                <a:cubicBezTo>
                  <a:pt x="1874140" y="45594"/>
                  <a:pt x="1890116" y="37287"/>
                  <a:pt x="1907381" y="35718"/>
                </a:cubicBezTo>
                <a:cubicBezTo>
                  <a:pt x="1969085" y="30109"/>
                  <a:pt x="2031206" y="30956"/>
                  <a:pt x="2093118" y="28575"/>
                </a:cubicBezTo>
                <a:cubicBezTo>
                  <a:pt x="2100262" y="26194"/>
                  <a:pt x="2107285" y="23412"/>
                  <a:pt x="2114550" y="21431"/>
                </a:cubicBezTo>
                <a:cubicBezTo>
                  <a:pt x="2183098" y="2736"/>
                  <a:pt x="2152447" y="16769"/>
                  <a:pt x="2185987" y="0"/>
                </a:cubicBezTo>
              </a:path>
            </a:pathLst>
          </a:custGeom>
          <a:noFill/>
          <a:ln w="57150">
            <a:solidFill>
              <a:srgbClr val="2E9D1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7291C-E48D-313D-6EC0-81A746C03449}"/>
              </a:ext>
            </a:extLst>
          </p:cNvPr>
          <p:cNvSpPr txBox="1"/>
          <p:nvPr/>
        </p:nvSpPr>
        <p:spPr>
          <a:xfrm>
            <a:off x="4286431" y="4528305"/>
            <a:ext cx="179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 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CCB385-C6C2-3AC5-306E-DED24B0F546C}"/>
              </a:ext>
            </a:extLst>
          </p:cNvPr>
          <p:cNvSpPr txBox="1"/>
          <p:nvPr/>
        </p:nvSpPr>
        <p:spPr>
          <a:xfrm>
            <a:off x="2252845" y="3393519"/>
            <a:ext cx="122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Biomass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69AB5A-FB70-4E35-6DBF-F968B7042E94}"/>
              </a:ext>
            </a:extLst>
          </p:cNvPr>
          <p:cNvSpPr/>
          <p:nvPr/>
        </p:nvSpPr>
        <p:spPr>
          <a:xfrm>
            <a:off x="112229" y="1198718"/>
            <a:ext cx="1452252" cy="987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Vary: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ABDA7B-1867-26B2-A870-74FB9F709C7F}"/>
              </a:ext>
            </a:extLst>
          </p:cNvPr>
          <p:cNvSpPr/>
          <p:nvPr/>
        </p:nvSpPr>
        <p:spPr>
          <a:xfrm>
            <a:off x="212241" y="3009256"/>
            <a:ext cx="1394999" cy="987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Visual: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7763B6-129A-9B2D-6BC4-C8B5448E831E}"/>
              </a:ext>
            </a:extLst>
          </p:cNvPr>
          <p:cNvSpPr/>
          <p:nvPr/>
        </p:nvSpPr>
        <p:spPr>
          <a:xfrm>
            <a:off x="1949060" y="1298734"/>
            <a:ext cx="1127284" cy="725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Carrying capacity ratio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79C3D-3A5D-652E-6EBE-26C220E7C264}"/>
              </a:ext>
            </a:extLst>
          </p:cNvPr>
          <p:cNvSpPr/>
          <p:nvPr/>
        </p:nvSpPr>
        <p:spPr>
          <a:xfrm>
            <a:off x="3639271" y="1247292"/>
            <a:ext cx="1374689" cy="742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Intrinsic growth rate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090B8E-9993-B04B-3850-E7FA2EDAB9EC}"/>
              </a:ext>
            </a:extLst>
          </p:cNvPr>
          <p:cNvSpPr/>
          <p:nvPr/>
        </p:nvSpPr>
        <p:spPr>
          <a:xfrm>
            <a:off x="5733548" y="1247292"/>
            <a:ext cx="1223126" cy="725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Carrying capacity (with ratio fixed)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8267E0-0A0A-9681-3DE1-4460107F9698}"/>
              </a:ext>
            </a:extLst>
          </p:cNvPr>
          <p:cNvSpPr/>
          <p:nvPr/>
        </p:nvSpPr>
        <p:spPr>
          <a:xfrm>
            <a:off x="7676263" y="1248724"/>
            <a:ext cx="1223126" cy="67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Ignition Probability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0F60F-7658-B2E6-926B-8B6521884F64}"/>
              </a:ext>
            </a:extLst>
          </p:cNvPr>
          <p:cNvSpPr txBox="1"/>
          <p:nvPr/>
        </p:nvSpPr>
        <p:spPr>
          <a:xfrm>
            <a:off x="6770914" y="2407917"/>
            <a:ext cx="1335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Max, </a:t>
            </a:r>
          </a:p>
          <a:p>
            <a:r>
              <a:rPr lang="en-US" dirty="0"/>
              <a:t>mean, </a:t>
            </a:r>
          </a:p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2973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71B7-3899-3288-95A3-688F32CB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5B667-2797-618A-729D-86ABA2A93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[plots + interpretation] </a:t>
            </a:r>
          </a:p>
        </p:txBody>
      </p:sp>
    </p:spTree>
    <p:extLst>
      <p:ext uri="{BB962C8B-B14F-4D97-AF65-F5344CB8AC3E}">
        <p14:creationId xmlns:p14="http://schemas.microsoft.com/office/powerpoint/2010/main" val="744042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491E-6103-A841-751A-A8FC5EAB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 #2: Eastside vs Westside Dynamics 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A948B-88F0-A38A-A849-3F866F7E4686}"/>
              </a:ext>
            </a:extLst>
          </p:cNvPr>
          <p:cNvCxnSpPr>
            <a:cxnSpLocks/>
          </p:cNvCxnSpPr>
          <p:nvPr/>
        </p:nvCxnSpPr>
        <p:spPr>
          <a:xfrm>
            <a:off x="1814173" y="3106057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C0CF12-C3CE-6FC2-E21B-25A2964CF118}"/>
              </a:ext>
            </a:extLst>
          </p:cNvPr>
          <p:cNvCxnSpPr>
            <a:cxnSpLocks/>
          </p:cNvCxnSpPr>
          <p:nvPr/>
        </p:nvCxnSpPr>
        <p:spPr>
          <a:xfrm flipH="1">
            <a:off x="1600813" y="4442460"/>
            <a:ext cx="215838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652ABDA-B0BD-0816-A9DD-627D10EE54CB}"/>
              </a:ext>
            </a:extLst>
          </p:cNvPr>
          <p:cNvSpPr/>
          <p:nvPr/>
        </p:nvSpPr>
        <p:spPr>
          <a:xfrm>
            <a:off x="100360" y="1145507"/>
            <a:ext cx="1452252" cy="987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Conditions: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4FC474-7B9D-8EC5-41AA-BBD86D10274F}"/>
              </a:ext>
            </a:extLst>
          </p:cNvPr>
          <p:cNvSpPr/>
          <p:nvPr/>
        </p:nvSpPr>
        <p:spPr>
          <a:xfrm>
            <a:off x="100360" y="2612422"/>
            <a:ext cx="1394999" cy="987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12C96E-7759-A367-A18D-FCA222029ED2}"/>
              </a:ext>
            </a:extLst>
          </p:cNvPr>
          <p:cNvSpPr/>
          <p:nvPr/>
        </p:nvSpPr>
        <p:spPr>
          <a:xfrm>
            <a:off x="2701634" y="1145506"/>
            <a:ext cx="1957452" cy="105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Hand-picked “westside”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59361A-3721-07BC-9730-FF7B56B5DD15}"/>
              </a:ext>
            </a:extLst>
          </p:cNvPr>
          <p:cNvSpPr/>
          <p:nvPr/>
        </p:nvSpPr>
        <p:spPr>
          <a:xfrm>
            <a:off x="5054774" y="1114261"/>
            <a:ext cx="2209177" cy="108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Hand-picked </a:t>
            </a:r>
          </a:p>
          <a:p>
            <a:pPr algn="ctr"/>
            <a:r>
              <a:rPr lang="en-US" dirty="0"/>
              <a:t>“eastside” </a:t>
            </a:r>
          </a:p>
          <a:p>
            <a:pPr algn="ctr"/>
            <a:r>
              <a:rPr lang="en-US" dirty="0"/>
              <a:t>parameters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690C36-7309-A8D4-0E8D-4AB5B1E2BA03}"/>
              </a:ext>
            </a:extLst>
          </p:cNvPr>
          <p:cNvCxnSpPr>
            <a:cxnSpLocks/>
          </p:cNvCxnSpPr>
          <p:nvPr/>
        </p:nvCxnSpPr>
        <p:spPr>
          <a:xfrm>
            <a:off x="4390461" y="3106057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C519D2-E456-E444-622F-83EA04B62ABA}"/>
              </a:ext>
            </a:extLst>
          </p:cNvPr>
          <p:cNvCxnSpPr>
            <a:cxnSpLocks/>
          </p:cNvCxnSpPr>
          <p:nvPr/>
        </p:nvCxnSpPr>
        <p:spPr>
          <a:xfrm flipH="1">
            <a:off x="4177101" y="4442460"/>
            <a:ext cx="21874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FDAA50-E501-EDE5-D235-07EF5A41089B}"/>
              </a:ext>
            </a:extLst>
          </p:cNvPr>
          <p:cNvCxnSpPr>
            <a:cxnSpLocks/>
          </p:cNvCxnSpPr>
          <p:nvPr/>
        </p:nvCxnSpPr>
        <p:spPr>
          <a:xfrm>
            <a:off x="6952231" y="3106057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F9588C-CCD4-56B5-8172-E3266D1A13AF}"/>
              </a:ext>
            </a:extLst>
          </p:cNvPr>
          <p:cNvCxnSpPr>
            <a:cxnSpLocks/>
          </p:cNvCxnSpPr>
          <p:nvPr/>
        </p:nvCxnSpPr>
        <p:spPr>
          <a:xfrm flipH="1">
            <a:off x="6738871" y="4442460"/>
            <a:ext cx="2209186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F5E0D-D991-5113-61C0-2D0E787A225A}"/>
              </a:ext>
            </a:extLst>
          </p:cNvPr>
          <p:cNvSpPr/>
          <p:nvPr/>
        </p:nvSpPr>
        <p:spPr>
          <a:xfrm>
            <a:off x="2227943" y="2612422"/>
            <a:ext cx="1394999" cy="435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time: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625332-610D-9E10-B759-3C746AA86C8D}"/>
              </a:ext>
            </a:extLst>
          </p:cNvPr>
          <p:cNvSpPr/>
          <p:nvPr/>
        </p:nvSpPr>
        <p:spPr>
          <a:xfrm>
            <a:off x="4601068" y="2475300"/>
            <a:ext cx="1617492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 characteristic timestep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6BDD43-DF0E-3ECA-89D2-55927E9D145E}"/>
              </a:ext>
            </a:extLst>
          </p:cNvPr>
          <p:cNvSpPr/>
          <p:nvPr/>
        </p:nvSpPr>
        <p:spPr>
          <a:xfrm>
            <a:off x="7214808" y="2475300"/>
            <a:ext cx="1617492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Across 500 </a:t>
            </a:r>
            <a:r>
              <a:rPr lang="en-US" dirty="0" err="1"/>
              <a:t>yrs</a:t>
            </a:r>
            <a:r>
              <a:rPr lang="en-US" dirty="0"/>
              <a:t>: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FA7D397-D97E-5FF0-C7DD-7CCB26D096BB}"/>
              </a:ext>
            </a:extLst>
          </p:cNvPr>
          <p:cNvSpPr/>
          <p:nvPr/>
        </p:nvSpPr>
        <p:spPr>
          <a:xfrm>
            <a:off x="2017486" y="3360057"/>
            <a:ext cx="1676400" cy="718457"/>
          </a:xfrm>
          <a:custGeom>
            <a:avLst/>
            <a:gdLst>
              <a:gd name="connsiteX0" fmla="*/ 0 w 1676400"/>
              <a:gd name="connsiteY0" fmla="*/ 718457 h 718457"/>
              <a:gd name="connsiteX1" fmla="*/ 188685 w 1676400"/>
              <a:gd name="connsiteY1" fmla="*/ 239486 h 718457"/>
              <a:gd name="connsiteX2" fmla="*/ 232228 w 1676400"/>
              <a:gd name="connsiteY2" fmla="*/ 217714 h 718457"/>
              <a:gd name="connsiteX3" fmla="*/ 362857 w 1676400"/>
              <a:gd name="connsiteY3" fmla="*/ 246743 h 718457"/>
              <a:gd name="connsiteX4" fmla="*/ 587828 w 1676400"/>
              <a:gd name="connsiteY4" fmla="*/ 224972 h 718457"/>
              <a:gd name="connsiteX5" fmla="*/ 921657 w 1676400"/>
              <a:gd name="connsiteY5" fmla="*/ 116114 h 718457"/>
              <a:gd name="connsiteX6" fmla="*/ 1059543 w 1676400"/>
              <a:gd name="connsiteY6" fmla="*/ 36286 h 718457"/>
              <a:gd name="connsiteX7" fmla="*/ 1124857 w 1676400"/>
              <a:gd name="connsiteY7" fmla="*/ 7257 h 718457"/>
              <a:gd name="connsiteX8" fmla="*/ 1306285 w 1676400"/>
              <a:gd name="connsiteY8" fmla="*/ 0 h 718457"/>
              <a:gd name="connsiteX9" fmla="*/ 1473200 w 1676400"/>
              <a:gd name="connsiteY9" fmla="*/ 36286 h 718457"/>
              <a:gd name="connsiteX10" fmla="*/ 1531257 w 1676400"/>
              <a:gd name="connsiteY10" fmla="*/ 65314 h 718457"/>
              <a:gd name="connsiteX11" fmla="*/ 1676400 w 1676400"/>
              <a:gd name="connsiteY11" fmla="*/ 72572 h 7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6400" h="718457">
                <a:moveTo>
                  <a:pt x="0" y="718457"/>
                </a:moveTo>
                <a:cubicBezTo>
                  <a:pt x="15889" y="671672"/>
                  <a:pt x="94193" y="347477"/>
                  <a:pt x="188685" y="239486"/>
                </a:cubicBezTo>
                <a:cubicBezTo>
                  <a:pt x="199371" y="227273"/>
                  <a:pt x="217714" y="224971"/>
                  <a:pt x="232228" y="217714"/>
                </a:cubicBezTo>
                <a:cubicBezTo>
                  <a:pt x="275400" y="232105"/>
                  <a:pt x="315097" y="247854"/>
                  <a:pt x="362857" y="246743"/>
                </a:cubicBezTo>
                <a:cubicBezTo>
                  <a:pt x="438177" y="244991"/>
                  <a:pt x="512838" y="232229"/>
                  <a:pt x="587828" y="224972"/>
                </a:cubicBezTo>
                <a:cubicBezTo>
                  <a:pt x="644125" y="208887"/>
                  <a:pt x="852596" y="156096"/>
                  <a:pt x="921657" y="116114"/>
                </a:cubicBezTo>
                <a:cubicBezTo>
                  <a:pt x="967619" y="89505"/>
                  <a:pt x="1011012" y="57856"/>
                  <a:pt x="1059543" y="36286"/>
                </a:cubicBezTo>
                <a:cubicBezTo>
                  <a:pt x="1081314" y="26610"/>
                  <a:pt x="1101286" y="10723"/>
                  <a:pt x="1124857" y="7257"/>
                </a:cubicBezTo>
                <a:cubicBezTo>
                  <a:pt x="1184737" y="-1549"/>
                  <a:pt x="1245809" y="2419"/>
                  <a:pt x="1306285" y="0"/>
                </a:cubicBezTo>
                <a:cubicBezTo>
                  <a:pt x="1361923" y="12095"/>
                  <a:pt x="1418520" y="20411"/>
                  <a:pt x="1473200" y="36286"/>
                </a:cubicBezTo>
                <a:cubicBezTo>
                  <a:pt x="1493979" y="42318"/>
                  <a:pt x="1510881" y="58037"/>
                  <a:pt x="1531257" y="65314"/>
                </a:cubicBezTo>
                <a:cubicBezTo>
                  <a:pt x="1567170" y="78140"/>
                  <a:pt x="1654532" y="72572"/>
                  <a:pt x="1676400" y="725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3EB101-2C0F-DB2A-0F7C-2C61777BC090}"/>
              </a:ext>
            </a:extLst>
          </p:cNvPr>
          <p:cNvSpPr/>
          <p:nvPr/>
        </p:nvSpPr>
        <p:spPr>
          <a:xfrm>
            <a:off x="4659086" y="4078514"/>
            <a:ext cx="166909" cy="36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7679F2-1249-C66B-0A32-0FFF2AFADE20}"/>
              </a:ext>
            </a:extLst>
          </p:cNvPr>
          <p:cNvSpPr/>
          <p:nvPr/>
        </p:nvSpPr>
        <p:spPr>
          <a:xfrm>
            <a:off x="4840075" y="3810000"/>
            <a:ext cx="166908" cy="63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A9173-89E3-7788-5199-FECF0C0B2B8F}"/>
              </a:ext>
            </a:extLst>
          </p:cNvPr>
          <p:cNvSpPr/>
          <p:nvPr/>
        </p:nvSpPr>
        <p:spPr>
          <a:xfrm>
            <a:off x="5013910" y="3535312"/>
            <a:ext cx="206429" cy="90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9DF259-B647-4E27-227F-9CB9496820DE}"/>
              </a:ext>
            </a:extLst>
          </p:cNvPr>
          <p:cNvSpPr/>
          <p:nvPr/>
        </p:nvSpPr>
        <p:spPr>
          <a:xfrm>
            <a:off x="5228166" y="3656484"/>
            <a:ext cx="192920" cy="77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B794A-B85F-2659-93B5-757861F77745}"/>
              </a:ext>
            </a:extLst>
          </p:cNvPr>
          <p:cNvSpPr/>
          <p:nvPr/>
        </p:nvSpPr>
        <p:spPr>
          <a:xfrm>
            <a:off x="5437510" y="3410864"/>
            <a:ext cx="201619" cy="101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F39456-4253-54A7-5730-76296F364EDA}"/>
              </a:ext>
            </a:extLst>
          </p:cNvPr>
          <p:cNvSpPr/>
          <p:nvPr/>
        </p:nvSpPr>
        <p:spPr>
          <a:xfrm>
            <a:off x="5655553" y="3670996"/>
            <a:ext cx="217480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85DC11-8D26-6AD7-2B36-180C19D201D5}"/>
              </a:ext>
            </a:extLst>
          </p:cNvPr>
          <p:cNvSpPr/>
          <p:nvPr/>
        </p:nvSpPr>
        <p:spPr>
          <a:xfrm>
            <a:off x="5874831" y="3810000"/>
            <a:ext cx="196718" cy="617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76D593-620C-0271-5C44-0AEFE5A5E33A}"/>
              </a:ext>
            </a:extLst>
          </p:cNvPr>
          <p:cNvSpPr/>
          <p:nvPr/>
        </p:nvSpPr>
        <p:spPr>
          <a:xfrm>
            <a:off x="7269430" y="4078514"/>
            <a:ext cx="166909" cy="36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0F608C-FFAD-D81C-C793-AEAA4869F447}"/>
              </a:ext>
            </a:extLst>
          </p:cNvPr>
          <p:cNvSpPr/>
          <p:nvPr/>
        </p:nvSpPr>
        <p:spPr>
          <a:xfrm>
            <a:off x="7450419" y="3810000"/>
            <a:ext cx="166908" cy="63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46E60A-44C3-6479-2378-D35D88A66315}"/>
              </a:ext>
            </a:extLst>
          </p:cNvPr>
          <p:cNvSpPr/>
          <p:nvPr/>
        </p:nvSpPr>
        <p:spPr>
          <a:xfrm>
            <a:off x="7624254" y="3535312"/>
            <a:ext cx="206429" cy="90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C62A94-088A-0074-CE7F-7E183A22173C}"/>
              </a:ext>
            </a:extLst>
          </p:cNvPr>
          <p:cNvSpPr/>
          <p:nvPr/>
        </p:nvSpPr>
        <p:spPr>
          <a:xfrm>
            <a:off x="7838510" y="3656484"/>
            <a:ext cx="192920" cy="77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1D247F-CFBC-D197-86B3-7E344AA02A7F}"/>
              </a:ext>
            </a:extLst>
          </p:cNvPr>
          <p:cNvSpPr/>
          <p:nvPr/>
        </p:nvSpPr>
        <p:spPr>
          <a:xfrm>
            <a:off x="8047854" y="3410864"/>
            <a:ext cx="201619" cy="101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03085B-098D-84F9-9534-D0C5287CA361}"/>
              </a:ext>
            </a:extLst>
          </p:cNvPr>
          <p:cNvSpPr/>
          <p:nvPr/>
        </p:nvSpPr>
        <p:spPr>
          <a:xfrm>
            <a:off x="8265897" y="3670996"/>
            <a:ext cx="217480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564AB7-92A4-FC55-A3DC-C47C1F44067F}"/>
              </a:ext>
            </a:extLst>
          </p:cNvPr>
          <p:cNvSpPr/>
          <p:nvPr/>
        </p:nvSpPr>
        <p:spPr>
          <a:xfrm>
            <a:off x="8485175" y="3810000"/>
            <a:ext cx="196718" cy="617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814412-4F01-565F-1E88-1F3033C39BDA}"/>
              </a:ext>
            </a:extLst>
          </p:cNvPr>
          <p:cNvSpPr txBox="1"/>
          <p:nvPr/>
        </p:nvSpPr>
        <p:spPr>
          <a:xfrm>
            <a:off x="4709886" y="4442458"/>
            <a:ext cx="119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Patch size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058E73-22E6-D136-42CE-6CC1CB244AB7}"/>
              </a:ext>
            </a:extLst>
          </p:cNvPr>
          <p:cNvSpPr txBox="1"/>
          <p:nvPr/>
        </p:nvSpPr>
        <p:spPr>
          <a:xfrm>
            <a:off x="7450185" y="4442458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burned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6DBC35-62E4-D767-E323-B3D8C28C5DFA}"/>
              </a:ext>
            </a:extLst>
          </p:cNvPr>
          <p:cNvSpPr txBox="1"/>
          <p:nvPr/>
        </p:nvSpPr>
        <p:spPr>
          <a:xfrm>
            <a:off x="2515190" y="4458030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271042-2C68-09F5-5851-AD5F62B6B055}"/>
              </a:ext>
            </a:extLst>
          </p:cNvPr>
          <p:cNvSpPr txBox="1"/>
          <p:nvPr/>
        </p:nvSpPr>
        <p:spPr>
          <a:xfrm>
            <a:off x="911651" y="3696534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Biomass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59B9C0-2F6C-4CDF-98BF-6B5AABA4C3D2}"/>
              </a:ext>
            </a:extLst>
          </p:cNvPr>
          <p:cNvSpPr txBox="1"/>
          <p:nvPr/>
        </p:nvSpPr>
        <p:spPr>
          <a:xfrm>
            <a:off x="3735011" y="3643809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4F7F82-0976-6929-4E02-36275A69DA61}"/>
              </a:ext>
            </a:extLst>
          </p:cNvPr>
          <p:cNvSpPr txBox="1"/>
          <p:nvPr/>
        </p:nvSpPr>
        <p:spPr>
          <a:xfrm>
            <a:off x="6339163" y="3620306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</a:t>
            </a:r>
          </a:p>
        </p:txBody>
      </p:sp>
    </p:spTree>
    <p:extLst>
      <p:ext uri="{BB962C8B-B14F-4D97-AF65-F5344CB8AC3E}">
        <p14:creationId xmlns:p14="http://schemas.microsoft.com/office/powerpoint/2010/main" val="4155076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C2BC-9564-D768-29CE-04A250BF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6C9E0-C391-A7EC-CC4D-5F11CF0B9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[plots] </a:t>
            </a:r>
          </a:p>
        </p:txBody>
      </p:sp>
    </p:spTree>
    <p:extLst>
      <p:ext uri="{BB962C8B-B14F-4D97-AF65-F5344CB8AC3E}">
        <p14:creationId xmlns:p14="http://schemas.microsoft.com/office/powerpoint/2010/main" val="3296640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B6F8-A7EA-1DCF-7095-DF7E318E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Discussion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DC8BF-39FA-20E6-EFF6-4C1993787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98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BE94-6BE5-9A1D-3613-76A8A7C6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Avenues for future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96B38-393D-CDAC-2C62-5C1367869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relationship </a:t>
            </a:r>
            <a:r>
              <a:rPr lang="en-US" dirty="0" err="1"/>
              <a:t>bt</a:t>
            </a:r>
            <a:r>
              <a:rPr lang="en-US" dirty="0"/>
              <a:t> source size and probability of fire spreading caused semi-unrealistic dynamics </a:t>
            </a:r>
          </a:p>
          <a:p>
            <a:pPr lvl="1"/>
            <a:r>
              <a:rPr lang="en-US" dirty="0"/>
              <a:t>Tiny little grass fires almost never propagate </a:t>
            </a:r>
            <a:r>
              <a:rPr lang="en-US" dirty="0" err="1"/>
              <a:t>bc</a:t>
            </a:r>
            <a:r>
              <a:rPr lang="en-US" dirty="0"/>
              <a:t> of how we generate burn probabilities: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More realistic would maybe be to have a non-linear relationship  </a:t>
            </a:r>
          </a:p>
        </p:txBody>
      </p:sp>
    </p:spTree>
    <p:extLst>
      <p:ext uri="{BB962C8B-B14F-4D97-AF65-F5344CB8AC3E}">
        <p14:creationId xmlns:p14="http://schemas.microsoft.com/office/powerpoint/2010/main" val="2351944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983B-7B12-6CF3-1647-BE517D62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CA1B7-D2BA-5BCD-AAE4-8B17EF9B1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model is fine </a:t>
            </a:r>
          </a:p>
          <a:p>
            <a:r>
              <a:rPr lang="en-US" dirty="0"/>
              <a:t>Main parameters that seem to drive diff dynamics are: ratio, </a:t>
            </a:r>
          </a:p>
          <a:p>
            <a:r>
              <a:rPr lang="en-US" dirty="0"/>
              <a:t>[more stuff] </a:t>
            </a:r>
          </a:p>
          <a:p>
            <a:r>
              <a:rPr lang="en-US" dirty="0"/>
              <a:t>“Your model is sick. Super sick man!” – Brooke Nelson </a:t>
            </a:r>
          </a:p>
        </p:txBody>
      </p:sp>
    </p:spTree>
    <p:extLst>
      <p:ext uri="{BB962C8B-B14F-4D97-AF65-F5344CB8AC3E}">
        <p14:creationId xmlns:p14="http://schemas.microsoft.com/office/powerpoint/2010/main" val="401261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2935-2961-D20E-E048-988259A8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 #1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96FE8-DA24-BD6D-CC98-C0AEEBA79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Varying ratio of </a:t>
            </a:r>
            <a:r>
              <a:rPr lang="en-US" dirty="0" err="1"/>
              <a:t>tree_CC</a:t>
            </a:r>
            <a:r>
              <a:rPr lang="en-US" dirty="0"/>
              <a:t> / </a:t>
            </a:r>
            <a:r>
              <a:rPr lang="en-US" dirty="0" err="1"/>
              <a:t>neighborhood_CC</a:t>
            </a:r>
            <a:endParaRPr lang="en-US" dirty="0"/>
          </a:p>
          <a:p>
            <a:r>
              <a:rPr lang="en-US" dirty="0"/>
              <a:t>Varied from 1-20 </a:t>
            </a:r>
          </a:p>
          <a:p>
            <a:r>
              <a:rPr lang="en-US" dirty="0"/>
              <a:t>Made a cool plot of mean, max, min biomass </a:t>
            </a:r>
          </a:p>
          <a:p>
            <a:r>
              <a:rPr lang="en-US" dirty="0"/>
              <a:t>Found: when ratio &lt; 3, do not see oscillations in biomass; when ratio &gt;3, we do (and amplitude of oscillations increases with ratio) </a:t>
            </a:r>
          </a:p>
          <a:p>
            <a:r>
              <a:rPr lang="en-US" dirty="0"/>
              <a:t>HOWEVER,  mean biomass does not continue increasing after ratio &gt;3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2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Roadmap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Ecological context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Model Description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Experiments + Results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Conclusions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D4A2-9174-E071-02C4-49210BF0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#2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FD89-E91B-69E4-E918-45591DD20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(choose </a:t>
            </a:r>
            <a:r>
              <a:rPr lang="en-US" dirty="0" err="1"/>
              <a:t>CCratio</a:t>
            </a:r>
            <a:r>
              <a:rPr lang="en-US" dirty="0"/>
              <a:t> to be 5) </a:t>
            </a:r>
          </a:p>
          <a:p>
            <a:r>
              <a:rPr lang="en-US" dirty="0"/>
              <a:t>Varying intrinsic rate of growth between (almost) 0 and 1 </a:t>
            </a:r>
          </a:p>
          <a:p>
            <a:r>
              <a:rPr lang="en-US" dirty="0"/>
              <a:t>Result: no qualitative change to mean/min/max biomass dynamics over time, but oscillations in biomass got larger with higher growth rate </a:t>
            </a:r>
          </a:p>
        </p:txBody>
      </p:sp>
    </p:spTree>
    <p:extLst>
      <p:ext uri="{BB962C8B-B14F-4D97-AF65-F5344CB8AC3E}">
        <p14:creationId xmlns:p14="http://schemas.microsoft.com/office/powerpoint/2010/main" val="265623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Ecological Context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166" y="-76200"/>
            <a:ext cx="6979366" cy="52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l="24437" t="-60" r="16918" b="59"/>
          <a:stretch/>
        </p:blipFill>
        <p:spPr>
          <a:xfrm>
            <a:off x="4572000" y="-76200"/>
            <a:ext cx="4572001" cy="5330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7757A-2F7F-37A0-2B00-F5C45405AC82}"/>
              </a:ext>
            </a:extLst>
          </p:cNvPr>
          <p:cNvSpPr txBox="1"/>
          <p:nvPr/>
        </p:nvSpPr>
        <p:spPr>
          <a:xfrm>
            <a:off x="585788" y="310275"/>
            <a:ext cx="3178968" cy="461665"/>
          </a:xfrm>
          <a:prstGeom prst="rect">
            <a:avLst/>
          </a:prstGeom>
          <a:solidFill>
            <a:srgbClr val="91C843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Western Cascade forest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2C24B-095E-3F69-38DC-97E60B2A3FCD}"/>
              </a:ext>
            </a:extLst>
          </p:cNvPr>
          <p:cNvSpPr txBox="1"/>
          <p:nvPr/>
        </p:nvSpPr>
        <p:spPr>
          <a:xfrm>
            <a:off x="5286376" y="310275"/>
            <a:ext cx="3107530" cy="461665"/>
          </a:xfrm>
          <a:prstGeom prst="rect">
            <a:avLst/>
          </a:prstGeom>
          <a:solidFill>
            <a:srgbClr val="EED598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Eastern Cascade forest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995C-87F7-0BC8-3A82-FD6C24B00E9F}"/>
              </a:ext>
            </a:extLst>
          </p:cNvPr>
          <p:cNvSpPr txBox="1"/>
          <p:nvPr/>
        </p:nvSpPr>
        <p:spPr>
          <a:xfrm>
            <a:off x="5172075" y="3916638"/>
            <a:ext cx="3869531" cy="369332"/>
          </a:xfrm>
          <a:prstGeom prst="rect">
            <a:avLst/>
          </a:prstGeom>
          <a:solidFill>
            <a:srgbClr val="EED598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[characteristics of forest]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F99F4-05B9-B394-33B4-548610286664}"/>
              </a:ext>
            </a:extLst>
          </p:cNvPr>
          <p:cNvSpPr txBox="1"/>
          <p:nvPr/>
        </p:nvSpPr>
        <p:spPr>
          <a:xfrm>
            <a:off x="433388" y="3876377"/>
            <a:ext cx="3331368" cy="338554"/>
          </a:xfrm>
          <a:prstGeom prst="rect">
            <a:avLst/>
          </a:prstGeom>
          <a:solidFill>
            <a:srgbClr val="91C843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[</a:t>
            </a:r>
            <a:r>
              <a:rPr lang="en-US" sz="1600" b="1" dirty="0" err="1"/>
              <a:t>charasteristics</a:t>
            </a:r>
            <a:r>
              <a:rPr lang="en-US" sz="1600" b="1" dirty="0"/>
              <a:t> of forest]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4840B64F-9055-25A1-DD49-FA42E21108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0" cy="609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7A4C6-9779-284E-2004-2F9868D1B790}"/>
              </a:ext>
            </a:extLst>
          </p:cNvPr>
          <p:cNvSpPr txBox="1"/>
          <p:nvPr/>
        </p:nvSpPr>
        <p:spPr>
          <a:xfrm>
            <a:off x="1396603" y="882251"/>
            <a:ext cx="635079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Research Questions: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03476A-3118-BE97-7186-43D512D8EB44}"/>
              </a:ext>
            </a:extLst>
          </p:cNvPr>
          <p:cNvSpPr txBox="1"/>
          <p:nvPr/>
        </p:nvSpPr>
        <p:spPr>
          <a:xfrm>
            <a:off x="1396603" y="1757100"/>
            <a:ext cx="635079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1) Can we create a simple model that qualitatively replicates eastside vs westside fire dynamics?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726D2B-4537-47AC-59D6-FCA8D1B04421}"/>
              </a:ext>
            </a:extLst>
          </p:cNvPr>
          <p:cNvSpPr txBox="1"/>
          <p:nvPr/>
        </p:nvSpPr>
        <p:spPr>
          <a:xfrm>
            <a:off x="1396603" y="3384086"/>
            <a:ext cx="635079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2) Which parameters are most important for generating these differing dynamics?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057E2-5C7D-41D9-F01D-9E41ACC6538D}"/>
              </a:ext>
            </a:extLst>
          </p:cNvPr>
          <p:cNvSpPr txBox="1"/>
          <p:nvPr/>
        </p:nvSpPr>
        <p:spPr>
          <a:xfrm>
            <a:off x="8044576" y="4769016"/>
            <a:ext cx="195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9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CFC1-A479-9A7A-AF90-3EB9CEEC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overview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FAF9-3D47-6320-3F74-3CFC6691B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Cellular automata model on 2d grid </a:t>
            </a:r>
          </a:p>
          <a:p>
            <a:r>
              <a:rPr lang="en-US" dirty="0"/>
              <a:t>Each cell takes on a biomass value </a:t>
            </a:r>
          </a:p>
          <a:p>
            <a:pPr lvl="1"/>
            <a:r>
              <a:rPr lang="en-US" dirty="0"/>
              <a:t>varies between 0 and its </a:t>
            </a:r>
            <a:r>
              <a:rPr lang="en-US" dirty="0">
                <a:cs typeface="Courier New" panose="02070309020205020404" pitchFamily="49" charset="0"/>
              </a:rPr>
              <a:t>carrying capacity </a:t>
            </a:r>
          </a:p>
          <a:p>
            <a:r>
              <a:rPr lang="en-US" dirty="0">
                <a:cs typeface="Courier New" panose="02070309020205020404" pitchFamily="49" charset="0"/>
              </a:rPr>
              <a:t>Alternate between growth season and fire season for n years 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usually takes around 500 for dynamics stabilize</a:t>
            </a:r>
          </a:p>
          <a:p>
            <a:r>
              <a:rPr lang="en-US" dirty="0">
                <a:cs typeface="Courier New" panose="02070309020205020404" pitchFamily="49" charset="0"/>
              </a:rPr>
              <a:t>Growth season: Vegetation increases in biomass and propagates to new cells </a:t>
            </a:r>
          </a:p>
          <a:p>
            <a:r>
              <a:rPr lang="en-US" dirty="0">
                <a:cs typeface="Courier New" panose="02070309020205020404" pitchFamily="49" charset="0"/>
              </a:rPr>
              <a:t>Fire season: Fires ignite, spread and burn out</a:t>
            </a:r>
          </a:p>
        </p:txBody>
      </p:sp>
    </p:spTree>
    <p:extLst>
      <p:ext uri="{BB962C8B-B14F-4D97-AF65-F5344CB8AC3E}">
        <p14:creationId xmlns:p14="http://schemas.microsoft.com/office/powerpoint/2010/main" val="116832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Setup </a:t>
            </a:r>
            <a:endParaRPr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6D470-4CFE-0DFD-03F0-AC8E6F0866C1}"/>
              </a:ext>
            </a:extLst>
          </p:cNvPr>
          <p:cNvGrpSpPr/>
          <p:nvPr/>
        </p:nvGrpSpPr>
        <p:grpSpPr>
          <a:xfrm>
            <a:off x="184034" y="1520352"/>
            <a:ext cx="3242609" cy="3232699"/>
            <a:chOff x="6152349" y="1633677"/>
            <a:chExt cx="3242609" cy="323269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F993EA-5474-3DA3-7BB2-DADCFB47537F}"/>
                </a:ext>
              </a:extLst>
            </p:cNvPr>
            <p:cNvSpPr/>
            <p:nvPr/>
          </p:nvSpPr>
          <p:spPr>
            <a:xfrm>
              <a:off x="6174060" y="1664803"/>
              <a:ext cx="3196951" cy="7160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AC8B93-44B9-EFC5-5DB3-0A7F6AA29F33}"/>
                </a:ext>
              </a:extLst>
            </p:cNvPr>
            <p:cNvSpPr/>
            <p:nvPr/>
          </p:nvSpPr>
          <p:spPr>
            <a:xfrm rot="5400000">
              <a:off x="7405399" y="2867252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7CC9D25-C1B2-6635-E3AE-F397DE8A0E54}"/>
                </a:ext>
              </a:extLst>
            </p:cNvPr>
            <p:cNvSpPr/>
            <p:nvPr/>
          </p:nvSpPr>
          <p:spPr>
            <a:xfrm rot="5400000">
              <a:off x="4918774" y="2886188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C8E9F38-2629-26A9-2845-E8BCCA5220C8}"/>
                </a:ext>
              </a:extLst>
            </p:cNvPr>
            <p:cNvSpPr/>
            <p:nvPr/>
          </p:nvSpPr>
          <p:spPr>
            <a:xfrm>
              <a:off x="6152349" y="4174540"/>
              <a:ext cx="3242609" cy="6918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3785ED9-A606-53F7-7040-62158E433D91}"/>
                </a:ext>
              </a:extLst>
            </p:cNvPr>
            <p:cNvGrpSpPr/>
            <p:nvPr/>
          </p:nvGrpSpPr>
          <p:grpSpPr>
            <a:xfrm>
              <a:off x="6174060" y="1651399"/>
              <a:ext cx="3200400" cy="3200400"/>
              <a:chOff x="1560848" y="1633676"/>
              <a:chExt cx="3200400" cy="32004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6E2667F-0234-8795-56D2-E8D85F363D9A}"/>
                  </a:ext>
                </a:extLst>
              </p:cNvPr>
              <p:cNvSpPr/>
              <p:nvPr/>
            </p:nvSpPr>
            <p:spPr>
              <a:xfrm>
                <a:off x="1560848" y="1633676"/>
                <a:ext cx="3199187" cy="32004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C59B53F-37B6-188C-B9C1-B4740BF21E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140067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DEBF9D5-4381-F72A-388E-3C80B0EEF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1973901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757813-9420-7526-39EB-BF99E86EE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69595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1F2C354-FC82-BF69-310E-8B5508CD33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365497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6A67167-64A6-8807-93B4-1367EC4ED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06637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45E8BC4-BD24-9078-AD10-DB14A8F99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3417999"/>
                <a:ext cx="3200400" cy="187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078CACB-304B-F066-E442-93B041030C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769623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A074F0F-464E-2565-1D8D-5651848C09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491612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9979858-8BC5-937D-FEE8-73A049D3C8C7}"/>
                  </a:ext>
                </a:extLst>
              </p:cNvPr>
              <p:cNvGrpSpPr/>
              <p:nvPr/>
            </p:nvGrpSpPr>
            <p:grpSpPr>
              <a:xfrm rot="5400000">
                <a:off x="1560241" y="1976576"/>
                <a:ext cx="3200400" cy="2514600"/>
                <a:chOff x="1559496" y="1988841"/>
                <a:chExt cx="3565745" cy="2513056"/>
              </a:xfrm>
              <a:noFill/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4E94B1D-3070-12EE-CB5E-F653462B5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149081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9B79F53F-4D1F-5CAD-9154-9B207A792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1988841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9B302BA0-F101-F278-A5AD-4FD14FC3B0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70892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147F714-4792-4891-0ADD-37B15E093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37936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B1506D-69D2-A44B-3951-C3FE947672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07832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FB8A8D0-7778-276D-16C4-7BB9C5011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3428988"/>
                  <a:ext cx="3565745" cy="18744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47BE28-2344-E240-D5B3-8EE86B762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77965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3E73C6D-A4D5-4731-CE4A-208A53162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499664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C5D6372-BDBB-2AF2-2B2E-A3666E35E7A2}"/>
              </a:ext>
            </a:extLst>
          </p:cNvPr>
          <p:cNvSpPr txBox="1"/>
          <p:nvPr/>
        </p:nvSpPr>
        <p:spPr>
          <a:xfrm>
            <a:off x="33074" y="1085636"/>
            <a:ext cx="3878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Cellular automata model on a 2-D grid</a:t>
            </a:r>
          </a:p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ED1826-9E1E-61A5-5C03-BE2B1D1F40D6}"/>
              </a:ext>
            </a:extLst>
          </p:cNvPr>
          <p:cNvSpPr txBox="1"/>
          <p:nvPr/>
        </p:nvSpPr>
        <p:spPr>
          <a:xfrm>
            <a:off x="3686415" y="1540166"/>
            <a:ext cx="47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boundary conditions (natural barriers) </a:t>
            </a:r>
          </a:p>
        </p:txBody>
      </p:sp>
    </p:spTree>
    <p:extLst>
      <p:ext uri="{BB962C8B-B14F-4D97-AF65-F5344CB8AC3E}">
        <p14:creationId xmlns:p14="http://schemas.microsoft.com/office/powerpoint/2010/main" val="1413563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Setup </a:t>
            </a:r>
            <a:endParaRPr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6D470-4CFE-0DFD-03F0-AC8E6F0866C1}"/>
              </a:ext>
            </a:extLst>
          </p:cNvPr>
          <p:cNvGrpSpPr/>
          <p:nvPr/>
        </p:nvGrpSpPr>
        <p:grpSpPr>
          <a:xfrm>
            <a:off x="184034" y="1520352"/>
            <a:ext cx="3242609" cy="3232699"/>
            <a:chOff x="6152349" y="1633677"/>
            <a:chExt cx="3242609" cy="323269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F993EA-5474-3DA3-7BB2-DADCFB47537F}"/>
                </a:ext>
              </a:extLst>
            </p:cNvPr>
            <p:cNvSpPr/>
            <p:nvPr/>
          </p:nvSpPr>
          <p:spPr>
            <a:xfrm>
              <a:off x="6174060" y="1664803"/>
              <a:ext cx="3196951" cy="7160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AC8B93-44B9-EFC5-5DB3-0A7F6AA29F33}"/>
                </a:ext>
              </a:extLst>
            </p:cNvPr>
            <p:cNvSpPr/>
            <p:nvPr/>
          </p:nvSpPr>
          <p:spPr>
            <a:xfrm rot="5400000">
              <a:off x="7405399" y="2867252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7CC9D25-C1B2-6635-E3AE-F397DE8A0E54}"/>
                </a:ext>
              </a:extLst>
            </p:cNvPr>
            <p:cNvSpPr/>
            <p:nvPr/>
          </p:nvSpPr>
          <p:spPr>
            <a:xfrm rot="5400000">
              <a:off x="4918774" y="2886188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C8E9F38-2629-26A9-2845-E8BCCA5220C8}"/>
                </a:ext>
              </a:extLst>
            </p:cNvPr>
            <p:cNvSpPr/>
            <p:nvPr/>
          </p:nvSpPr>
          <p:spPr>
            <a:xfrm>
              <a:off x="6152349" y="4174540"/>
              <a:ext cx="3242609" cy="6918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3785ED9-A606-53F7-7040-62158E433D91}"/>
                </a:ext>
              </a:extLst>
            </p:cNvPr>
            <p:cNvGrpSpPr/>
            <p:nvPr/>
          </p:nvGrpSpPr>
          <p:grpSpPr>
            <a:xfrm>
              <a:off x="6174060" y="1651399"/>
              <a:ext cx="3200400" cy="3200400"/>
              <a:chOff x="1560848" y="1633676"/>
              <a:chExt cx="3200400" cy="32004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6E2667F-0234-8795-56D2-E8D85F363D9A}"/>
                  </a:ext>
                </a:extLst>
              </p:cNvPr>
              <p:cNvSpPr/>
              <p:nvPr/>
            </p:nvSpPr>
            <p:spPr>
              <a:xfrm>
                <a:off x="1560848" y="1633676"/>
                <a:ext cx="3199187" cy="32004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C59B53F-37B6-188C-B9C1-B4740BF21E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140067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DEBF9D5-4381-F72A-388E-3C80B0EEF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1973901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757813-9420-7526-39EB-BF99E86EE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69595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1F2C354-FC82-BF69-310E-8B5508CD33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365497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6A67167-64A6-8807-93B4-1367EC4ED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06637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45E8BC4-BD24-9078-AD10-DB14A8F99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3417999"/>
                <a:ext cx="3200400" cy="187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078CACB-304B-F066-E442-93B041030C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769623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A074F0F-464E-2565-1D8D-5651848C09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491612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9979858-8BC5-937D-FEE8-73A049D3C8C7}"/>
                  </a:ext>
                </a:extLst>
              </p:cNvPr>
              <p:cNvGrpSpPr/>
              <p:nvPr/>
            </p:nvGrpSpPr>
            <p:grpSpPr>
              <a:xfrm rot="5400000">
                <a:off x="1560241" y="1976576"/>
                <a:ext cx="3200400" cy="2514600"/>
                <a:chOff x="1559496" y="1988841"/>
                <a:chExt cx="3565745" cy="2513056"/>
              </a:xfrm>
              <a:noFill/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4E94B1D-3070-12EE-CB5E-F653462B5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149081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9B79F53F-4D1F-5CAD-9154-9B207A792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1988841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9B302BA0-F101-F278-A5AD-4FD14FC3B0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70892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147F714-4792-4891-0ADD-37B15E093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37936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B1506D-69D2-A44B-3951-C3FE947672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07832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FB8A8D0-7778-276D-16C4-7BB9C5011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3428988"/>
                  <a:ext cx="3565745" cy="18744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47BE28-2344-E240-D5B3-8EE86B762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77965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3E73C6D-A4D5-4731-CE4A-208A53162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499664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C5D6372-BDBB-2AF2-2B2E-A3666E35E7A2}"/>
              </a:ext>
            </a:extLst>
          </p:cNvPr>
          <p:cNvSpPr txBox="1"/>
          <p:nvPr/>
        </p:nvSpPr>
        <p:spPr>
          <a:xfrm>
            <a:off x="33074" y="1085636"/>
            <a:ext cx="3878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Cellular automata model on a 2-D grid</a:t>
            </a:r>
          </a:p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ED1826-9E1E-61A5-5C03-BE2B1D1F40D6}"/>
              </a:ext>
            </a:extLst>
          </p:cNvPr>
          <p:cNvSpPr txBox="1"/>
          <p:nvPr/>
        </p:nvSpPr>
        <p:spPr>
          <a:xfrm>
            <a:off x="3686415" y="1540166"/>
            <a:ext cx="47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boundary conditions (natural barriers) </a:t>
            </a:r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C6C4A596-E542-EDBB-3F7D-17413A8EAD67}"/>
              </a:ext>
            </a:extLst>
          </p:cNvPr>
          <p:cNvSpPr/>
          <p:nvPr/>
        </p:nvSpPr>
        <p:spPr>
          <a:xfrm>
            <a:off x="7658273" y="3125179"/>
            <a:ext cx="1065153" cy="240036"/>
          </a:xfrm>
          <a:prstGeom prst="parallelogram">
            <a:avLst>
              <a:gd name="adj" fmla="val 106702"/>
            </a:avLst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E9E4430E-0A84-76E9-7989-B6E582C29AFD}"/>
              </a:ext>
            </a:extLst>
          </p:cNvPr>
          <p:cNvSpPr/>
          <p:nvPr/>
        </p:nvSpPr>
        <p:spPr>
          <a:xfrm>
            <a:off x="5194092" y="3134804"/>
            <a:ext cx="1065153" cy="240036"/>
          </a:xfrm>
          <a:prstGeom prst="parallelogram">
            <a:avLst>
              <a:gd name="adj" fmla="val 106702"/>
            </a:avLst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4D9C913-A0A0-E2EA-7E1A-83755D73FAB2}"/>
              </a:ext>
            </a:extLst>
          </p:cNvPr>
          <p:cNvCxnSpPr>
            <a:cxnSpLocks/>
          </p:cNvCxnSpPr>
          <p:nvPr/>
        </p:nvCxnSpPr>
        <p:spPr>
          <a:xfrm>
            <a:off x="4825373" y="3753035"/>
            <a:ext cx="33199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Graphic 131" descr="Fir tree with solid fill">
            <a:extLst>
              <a:ext uri="{FF2B5EF4-FFF2-40B4-BE49-F238E27FC236}">
                <a16:creationId xmlns:a16="http://schemas.microsoft.com/office/drawing/2014/main" id="{87DB5B88-606B-0A51-3D0E-10665394F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4392" y="2262325"/>
            <a:ext cx="1024352" cy="1024352"/>
          </a:xfrm>
          <a:prstGeom prst="rect">
            <a:avLst/>
          </a:prstGeom>
        </p:spPr>
      </p:pic>
      <p:sp>
        <p:nvSpPr>
          <p:cNvPr id="133" name="Arc 132">
            <a:extLst>
              <a:ext uri="{FF2B5EF4-FFF2-40B4-BE49-F238E27FC236}">
                <a16:creationId xmlns:a16="http://schemas.microsoft.com/office/drawing/2014/main" id="{5A45D72E-E451-D84D-F677-DBD01599B99E}"/>
              </a:ext>
            </a:extLst>
          </p:cNvPr>
          <p:cNvSpPr/>
          <p:nvPr/>
        </p:nvSpPr>
        <p:spPr>
          <a:xfrm rot="2423378" flipH="1">
            <a:off x="2027204" y="2965002"/>
            <a:ext cx="2736209" cy="2202032"/>
          </a:xfrm>
          <a:prstGeom prst="arc">
            <a:avLst>
              <a:gd name="adj1" fmla="val 16986411"/>
              <a:gd name="adj2" fmla="val 1159214"/>
            </a:avLst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phic 133" descr="Plant with solid fill">
            <a:extLst>
              <a:ext uri="{FF2B5EF4-FFF2-40B4-BE49-F238E27FC236}">
                <a16:creationId xmlns:a16="http://schemas.microsoft.com/office/drawing/2014/main" id="{6A927D00-EFF7-12A6-6FC1-87977A7961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7831" r="6558" b="60168"/>
          <a:stretch/>
        </p:blipFill>
        <p:spPr>
          <a:xfrm>
            <a:off x="5487311" y="2791520"/>
            <a:ext cx="670865" cy="480515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sp>
        <p:nvSpPr>
          <p:cNvPr id="135" name="Parallelogram 134">
            <a:extLst>
              <a:ext uri="{FF2B5EF4-FFF2-40B4-BE49-F238E27FC236}">
                <a16:creationId xmlns:a16="http://schemas.microsoft.com/office/drawing/2014/main" id="{D7630A4F-9718-E367-80CA-4378B17D0F85}"/>
              </a:ext>
            </a:extLst>
          </p:cNvPr>
          <p:cNvSpPr/>
          <p:nvPr/>
        </p:nvSpPr>
        <p:spPr>
          <a:xfrm>
            <a:off x="6444074" y="3134804"/>
            <a:ext cx="1065153" cy="240036"/>
          </a:xfrm>
          <a:prstGeom prst="parallelogram">
            <a:avLst>
              <a:gd name="adj" fmla="val 106702"/>
            </a:avLst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Graphic 135" descr="Fir tree with solid fill">
            <a:extLst>
              <a:ext uri="{FF2B5EF4-FFF2-40B4-BE49-F238E27FC236}">
                <a16:creationId xmlns:a16="http://schemas.microsoft.com/office/drawing/2014/main" id="{0CD00D64-D698-663D-33BB-B25004010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845" y="2627275"/>
            <a:ext cx="670865" cy="670865"/>
          </a:xfrm>
          <a:prstGeom prst="rect">
            <a:avLst/>
          </a:prstGeom>
        </p:spPr>
      </p:pic>
      <p:sp>
        <p:nvSpPr>
          <p:cNvPr id="137" name="Parallelogram 136">
            <a:extLst>
              <a:ext uri="{FF2B5EF4-FFF2-40B4-BE49-F238E27FC236}">
                <a16:creationId xmlns:a16="http://schemas.microsoft.com/office/drawing/2014/main" id="{0F7F7D6D-4C7D-088F-6136-AFC875914E0D}"/>
              </a:ext>
            </a:extLst>
          </p:cNvPr>
          <p:cNvSpPr/>
          <p:nvPr/>
        </p:nvSpPr>
        <p:spPr>
          <a:xfrm>
            <a:off x="3972157" y="3134804"/>
            <a:ext cx="1065153" cy="240036"/>
          </a:xfrm>
          <a:prstGeom prst="parallelogram">
            <a:avLst>
              <a:gd name="adj" fmla="val 106702"/>
            </a:avLst>
          </a:prstGeom>
          <a:solidFill>
            <a:schemeClr val="bg2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E09DBE-BE47-5287-48CD-0E1F379D23CF}"/>
              </a:ext>
            </a:extLst>
          </p:cNvPr>
          <p:cNvSpPr txBox="1"/>
          <p:nvPr/>
        </p:nvSpPr>
        <p:spPr>
          <a:xfrm>
            <a:off x="4167313" y="3918644"/>
            <a:ext cx="430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biomass in each cell increases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54CF724-FFAA-2CFC-9A70-67075E67ADE4}"/>
              </a:ext>
            </a:extLst>
          </p:cNvPr>
          <p:cNvSpPr txBox="1"/>
          <p:nvPr/>
        </p:nvSpPr>
        <p:spPr>
          <a:xfrm>
            <a:off x="4232033" y="2110084"/>
            <a:ext cx="90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ASH 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05F0F3C-4031-3ECF-1058-01716D986186}"/>
              </a:ext>
            </a:extLst>
          </p:cNvPr>
          <p:cNvSpPr txBox="1"/>
          <p:nvPr/>
        </p:nvSpPr>
        <p:spPr>
          <a:xfrm>
            <a:off x="6064228" y="2110085"/>
            <a:ext cx="195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VEGETATION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348A00-EBE0-40AC-E4FE-43477D63D9E6}"/>
              </a:ext>
            </a:extLst>
          </p:cNvPr>
          <p:cNvGrpSpPr/>
          <p:nvPr/>
        </p:nvGrpSpPr>
        <p:grpSpPr>
          <a:xfrm>
            <a:off x="739939" y="1617848"/>
            <a:ext cx="1822560" cy="1661549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16B234-8AFA-F5FE-D3B6-FF3A2B4378A4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E834DDB-8D53-B196-7A02-870FEC5F6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A645AA-31DA-A003-2FE6-35B423485EEE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C5E26F5-5F06-058D-9D92-7FEB5FA3A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EC3F39D-7684-A738-4531-8E4A20C5E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1B3A789-C612-780B-1BE6-BD340104A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C142026-661F-074E-5BB3-F3ECFF389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3BF0FA-35C0-AE43-A297-8A7AB4D4E23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A1DD037C-CF50-F41C-238D-9A0A2FAF3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6960" y="1696915"/>
            <a:ext cx="300535" cy="30053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DC5291B-65D0-6A27-75D6-0D59857F6596}"/>
              </a:ext>
            </a:extLst>
          </p:cNvPr>
          <p:cNvGrpSpPr/>
          <p:nvPr/>
        </p:nvGrpSpPr>
        <p:grpSpPr>
          <a:xfrm>
            <a:off x="4449246" y="1633505"/>
            <a:ext cx="2886050" cy="2857936"/>
            <a:chOff x="6630330" y="2060848"/>
            <a:chExt cx="2886050" cy="28579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D25F32-12E8-B651-41D5-A8EF491E29FB}"/>
                </a:ext>
              </a:extLst>
            </p:cNvPr>
            <p:cNvGrpSpPr/>
            <p:nvPr/>
          </p:nvGrpSpPr>
          <p:grpSpPr>
            <a:xfrm>
              <a:off x="6630330" y="2060848"/>
              <a:ext cx="2880320" cy="2857936"/>
              <a:chOff x="2495600" y="1988840"/>
              <a:chExt cx="2880320" cy="285793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DDB7058-F6BE-B8FC-BE3B-04B3EDAB2E65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5A77075-D52A-74D7-4BDF-9A5635750B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F1F2672-1BD6-EBE3-9AF2-F358BB28AF7B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2340B7-E561-DBFF-A87A-923A7738A2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CF9572-1B9C-E1E1-EC4A-F618BE9EA7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93B9872-4620-228A-249A-EA15D3676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E6107A5-3754-2C83-12BF-1BE8B08BDF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BB23F3-842B-C0D1-F16B-F9E7844349CB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Graphic 15" descr="Fir tree with solid fill">
              <a:extLst>
                <a:ext uri="{FF2B5EF4-FFF2-40B4-BE49-F238E27FC236}">
                  <a16:creationId xmlns:a16="http://schemas.microsoft.com/office/drawing/2014/main" id="{DE739129-05A0-32DA-3199-6167CD57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5046" y="2085473"/>
              <a:ext cx="701306" cy="701306"/>
            </a:xfrm>
            <a:prstGeom prst="rect">
              <a:avLst/>
            </a:prstGeom>
          </p:spPr>
        </p:pic>
        <p:pic>
          <p:nvPicPr>
            <p:cNvPr id="17" name="Graphic 16" descr="Plant with solid fill">
              <a:extLst>
                <a:ext uri="{FF2B5EF4-FFF2-40B4-BE49-F238E27FC236}">
                  <a16:creationId xmlns:a16="http://schemas.microsoft.com/office/drawing/2014/main" id="{77F96AD3-2A18-B604-725D-359CE8B8D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7513558" y="4332832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  <p:pic>
          <p:nvPicPr>
            <p:cNvPr id="19" name="Graphic 18" descr="Plant with solid fill">
              <a:extLst>
                <a:ext uri="{FF2B5EF4-FFF2-40B4-BE49-F238E27FC236}">
                  <a16:creationId xmlns:a16="http://schemas.microsoft.com/office/drawing/2014/main" id="{07C81CE8-281F-DA19-9CF5-40A5FF5BF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8959448" y="2929368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A410D1-C55E-7D5F-66BF-C6D6C5E588A2}"/>
              </a:ext>
            </a:extLst>
          </p:cNvPr>
          <p:cNvSpPr txBox="1"/>
          <p:nvPr/>
        </p:nvSpPr>
        <p:spPr>
          <a:xfrm>
            <a:off x="1179916" y="1220449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7CCEC63-0D24-4840-3F04-D4C9B33FB405}"/>
              </a:ext>
            </a:extLst>
          </p:cNvPr>
          <p:cNvSpPr/>
          <p:nvPr/>
        </p:nvSpPr>
        <p:spPr>
          <a:xfrm rot="699566">
            <a:off x="4149555" y="2013917"/>
            <a:ext cx="2922768" cy="2180583"/>
          </a:xfrm>
          <a:prstGeom prst="arc">
            <a:avLst>
              <a:gd name="adj1" fmla="val 15806693"/>
              <a:gd name="adj2" fmla="val 19643103"/>
            </a:avLst>
          </a:prstGeom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2C059B-CAB3-C53D-1D28-D8357456E9D1}"/>
              </a:ext>
            </a:extLst>
          </p:cNvPr>
          <p:cNvSpPr txBox="1"/>
          <p:nvPr/>
        </p:nvSpPr>
        <p:spPr>
          <a:xfrm>
            <a:off x="5474615" y="1220449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BFCF5B-7616-60D5-0ADC-E7D5ADCBBBF6}"/>
                  </a:ext>
                </a:extLst>
              </p:cNvPr>
              <p:cNvSpPr txBox="1"/>
              <p:nvPr/>
            </p:nvSpPr>
            <p:spPr>
              <a:xfrm>
                <a:off x="3118115" y="266326"/>
                <a:ext cx="4973889" cy="143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1) Vegetation accumulates biomass 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𝑐𝑙𝑖𝑝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BFCF5B-7616-60D5-0ADC-E7D5ADCBB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15" y="266326"/>
                <a:ext cx="4973889" cy="1433277"/>
              </a:xfrm>
              <a:prstGeom prst="rect">
                <a:avLst/>
              </a:prstGeom>
              <a:blipFill>
                <a:blip r:embed="rId6"/>
                <a:stretch>
                  <a:fillRect l="-1104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EC9E457-CECE-4A8E-4957-EAD545E958EE}"/>
              </a:ext>
            </a:extLst>
          </p:cNvPr>
          <p:cNvSpPr txBox="1"/>
          <p:nvPr/>
        </p:nvSpPr>
        <p:spPr>
          <a:xfrm>
            <a:off x="7505173" y="1330840"/>
            <a:ext cx="1447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Vegetation propagates in neighboring cells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E3EFD1-3320-9B68-E1BE-290949751E9C}"/>
              </a:ext>
            </a:extLst>
          </p:cNvPr>
          <p:cNvSpPr txBox="1"/>
          <p:nvPr/>
        </p:nvSpPr>
        <p:spPr>
          <a:xfrm>
            <a:off x="4894416" y="4495798"/>
            <a:ext cx="286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Vegetation spontaneously grows in empty cells</a:t>
            </a:r>
          </a:p>
        </p:txBody>
      </p:sp>
    </p:spTree>
    <p:extLst>
      <p:ext uri="{BB962C8B-B14F-4D97-AF65-F5344CB8AC3E}">
        <p14:creationId xmlns:p14="http://schemas.microsoft.com/office/powerpoint/2010/main" val="128620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Fire season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F0C4CD-1A52-AA7A-F234-D2097C9187E4}"/>
              </a:ext>
            </a:extLst>
          </p:cNvPr>
          <p:cNvGrpSpPr/>
          <p:nvPr/>
        </p:nvGrpSpPr>
        <p:grpSpPr>
          <a:xfrm>
            <a:off x="397788" y="1269771"/>
            <a:ext cx="2880320" cy="2857936"/>
            <a:chOff x="2495600" y="1988840"/>
            <a:chExt cx="2880320" cy="28579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480E4E-5E7E-A716-939A-D6C99ADAA29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F4D076B-D065-2BB5-DD0C-81E79DB2F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4B708B-4CBB-1983-6A73-D2C0887DA45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934715-A37C-A659-4EEE-E42E7A6B5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852A520-76F1-F1DF-6ACF-C29A9B1A5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D1DF23-2B7A-CD8F-7F1C-EA999CCB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C9E59C6-4D37-8E00-68F4-96903A866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62D75F7-9EC3-9FDD-8F78-17D16F167A19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Graphic 10" descr="Fir tree with solid fill">
            <a:extLst>
              <a:ext uri="{FF2B5EF4-FFF2-40B4-BE49-F238E27FC236}">
                <a16:creationId xmlns:a16="http://schemas.microsoft.com/office/drawing/2014/main" id="{44AA80EB-DC86-94DA-4B23-2080F8940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259" y="1333817"/>
            <a:ext cx="616177" cy="616177"/>
          </a:xfrm>
          <a:prstGeom prst="rect">
            <a:avLst/>
          </a:prstGeom>
        </p:spPr>
      </p:pic>
      <p:pic>
        <p:nvPicPr>
          <p:cNvPr id="12" name="Graphic 11" descr="Fir tree with solid fill">
            <a:extLst>
              <a:ext uri="{FF2B5EF4-FFF2-40B4-BE49-F238E27FC236}">
                <a16:creationId xmlns:a16="http://schemas.microsoft.com/office/drawing/2014/main" id="{BFCE5D22-7B76-DDB3-2EA5-CC35AFEC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6699" y="1401376"/>
            <a:ext cx="480917" cy="480917"/>
          </a:xfrm>
          <a:prstGeom prst="rect">
            <a:avLst/>
          </a:prstGeom>
        </p:spPr>
      </p:pic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F8BD8AF4-B697-6562-BC40-1EFC2E3AA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2983" y="2211851"/>
            <a:ext cx="368139" cy="368139"/>
          </a:xfrm>
          <a:prstGeom prst="rect">
            <a:avLst/>
          </a:prstGeom>
        </p:spPr>
      </p:pic>
      <p:pic>
        <p:nvPicPr>
          <p:cNvPr id="14" name="Graphic 13" descr="Fir tree with solid fill">
            <a:extLst>
              <a:ext uri="{FF2B5EF4-FFF2-40B4-BE49-F238E27FC236}">
                <a16:creationId xmlns:a16="http://schemas.microsoft.com/office/drawing/2014/main" id="{43476DDA-BEC3-ABC4-05DF-2085FFFCC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8485" y="2730279"/>
            <a:ext cx="647630" cy="647630"/>
          </a:xfrm>
          <a:prstGeom prst="rect">
            <a:avLst/>
          </a:prstGeom>
        </p:spPr>
      </p:pic>
      <p:pic>
        <p:nvPicPr>
          <p:cNvPr id="15" name="Graphic 14" descr="Fir tree with solid fill">
            <a:extLst>
              <a:ext uri="{FF2B5EF4-FFF2-40B4-BE49-F238E27FC236}">
                <a16:creationId xmlns:a16="http://schemas.microsoft.com/office/drawing/2014/main" id="{75EE34C8-F432-7E12-C901-BBA30A183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4391" y="3538021"/>
            <a:ext cx="559637" cy="559637"/>
          </a:xfrm>
          <a:prstGeom prst="rect">
            <a:avLst/>
          </a:prstGeom>
        </p:spPr>
      </p:pic>
      <p:pic>
        <p:nvPicPr>
          <p:cNvPr id="16" name="Graphic 15" descr="Fir tree with solid fill">
            <a:extLst>
              <a:ext uri="{FF2B5EF4-FFF2-40B4-BE49-F238E27FC236}">
                <a16:creationId xmlns:a16="http://schemas.microsoft.com/office/drawing/2014/main" id="{BE40C258-152C-D3F0-A95A-9A6DB0EBE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45" y="2804338"/>
            <a:ext cx="553205" cy="553205"/>
          </a:xfrm>
          <a:prstGeom prst="rect">
            <a:avLst/>
          </a:prstGeom>
        </p:spPr>
      </p:pic>
      <p:pic>
        <p:nvPicPr>
          <p:cNvPr id="17" name="Graphic 16" descr="Fir tree with solid fill">
            <a:extLst>
              <a:ext uri="{FF2B5EF4-FFF2-40B4-BE49-F238E27FC236}">
                <a16:creationId xmlns:a16="http://schemas.microsoft.com/office/drawing/2014/main" id="{A5B11596-4106-BB3B-0CEE-81EA7610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579" y="3538021"/>
            <a:ext cx="491093" cy="49109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B24893-9379-94A1-9BB7-8235F86D092E}"/>
              </a:ext>
            </a:extLst>
          </p:cNvPr>
          <p:cNvGrpSpPr/>
          <p:nvPr/>
        </p:nvGrpSpPr>
        <p:grpSpPr>
          <a:xfrm>
            <a:off x="3729521" y="1267532"/>
            <a:ext cx="2880320" cy="2857936"/>
            <a:chOff x="2495600" y="1988840"/>
            <a:chExt cx="2880320" cy="28579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F80766-22BE-7880-D4F6-DB09A00C298B}"/>
                </a:ext>
              </a:extLst>
            </p:cNvPr>
            <p:cNvGrpSpPr/>
            <p:nvPr/>
          </p:nvGrpSpPr>
          <p:grpSpPr>
            <a:xfrm>
              <a:off x="2495600" y="1988840"/>
              <a:ext cx="2880320" cy="2857936"/>
              <a:chOff x="2495600" y="1988840"/>
              <a:chExt cx="2880320" cy="285793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80EB9E-005D-4430-AA8D-D77D6E4C488A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347275F-A884-C0F6-88AD-7524730E6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2ACD8B0-BDFF-F146-4F1A-F0D6C1012D8D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058FC-4E1A-9F25-A540-FA5DE796CA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51CC7A5-CDF1-B27A-08FA-8533C71BB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47CCA-AD7F-A812-9D05-7EF4A3BE5F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5018FF-AC9F-14FC-7EB5-18B9EA01B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F7DFE3-B7EF-C69C-FE2B-46D9374C67DB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0" name="Graphic 19" descr="Fir tree with solid fill">
              <a:extLst>
                <a:ext uri="{FF2B5EF4-FFF2-40B4-BE49-F238E27FC236}">
                  <a16:creationId xmlns:a16="http://schemas.microsoft.com/office/drawing/2014/main" id="{7ACCE4EA-29B4-F48B-0E07-9581CD02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071" y="2052886"/>
              <a:ext cx="616177" cy="616177"/>
            </a:xfrm>
            <a:prstGeom prst="rect">
              <a:avLst/>
            </a:prstGeom>
          </p:spPr>
        </p:pic>
        <p:pic>
          <p:nvPicPr>
            <p:cNvPr id="21" name="Graphic 20" descr="Fir tree with solid fill">
              <a:extLst>
                <a:ext uri="{FF2B5EF4-FFF2-40B4-BE49-F238E27FC236}">
                  <a16:creationId xmlns:a16="http://schemas.microsoft.com/office/drawing/2014/main" id="{53B58E9D-0958-F42F-06BE-AF354CE8D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4511" y="2120445"/>
              <a:ext cx="480917" cy="480917"/>
            </a:xfrm>
            <a:prstGeom prst="rect">
              <a:avLst/>
            </a:prstGeom>
          </p:spPr>
        </p:pic>
        <p:pic>
          <p:nvPicPr>
            <p:cNvPr id="22" name="Graphic 21" descr="Fir tree with solid fill">
              <a:extLst>
                <a:ext uri="{FF2B5EF4-FFF2-40B4-BE49-F238E27FC236}">
                  <a16:creationId xmlns:a16="http://schemas.microsoft.com/office/drawing/2014/main" id="{38E9AF26-8580-72A5-43FD-DF681E86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0795" y="2930920"/>
              <a:ext cx="368139" cy="368139"/>
            </a:xfrm>
            <a:prstGeom prst="rect">
              <a:avLst/>
            </a:prstGeom>
          </p:spPr>
        </p:pic>
        <p:pic>
          <p:nvPicPr>
            <p:cNvPr id="23" name="Graphic 22" descr="Fir tree with solid fill">
              <a:extLst>
                <a:ext uri="{FF2B5EF4-FFF2-40B4-BE49-F238E27FC236}">
                  <a16:creationId xmlns:a16="http://schemas.microsoft.com/office/drawing/2014/main" id="{789CAC16-5906-C5E3-6F1B-945811B5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6297" y="3449348"/>
              <a:ext cx="647630" cy="647630"/>
            </a:xfrm>
            <a:prstGeom prst="rect">
              <a:avLst/>
            </a:prstGeom>
          </p:spPr>
        </p:pic>
        <p:pic>
          <p:nvPicPr>
            <p:cNvPr id="24" name="Graphic 23" descr="Fir tree with solid fill">
              <a:extLst>
                <a:ext uri="{FF2B5EF4-FFF2-40B4-BE49-F238E27FC236}">
                  <a16:creationId xmlns:a16="http://schemas.microsoft.com/office/drawing/2014/main" id="{E27EBBEF-E811-0260-8377-C7705D590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203" y="4257090"/>
              <a:ext cx="559637" cy="559637"/>
            </a:xfrm>
            <a:prstGeom prst="rect">
              <a:avLst/>
            </a:prstGeom>
          </p:spPr>
        </p:pic>
        <p:pic>
          <p:nvPicPr>
            <p:cNvPr id="25" name="Graphic 24" descr="Fir tree with solid fill">
              <a:extLst>
                <a:ext uri="{FF2B5EF4-FFF2-40B4-BE49-F238E27FC236}">
                  <a16:creationId xmlns:a16="http://schemas.microsoft.com/office/drawing/2014/main" id="{FA838A4A-1ACE-79D1-165B-CA0BC0D1B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4057" y="3523407"/>
              <a:ext cx="553205" cy="553205"/>
            </a:xfrm>
            <a:prstGeom prst="rect">
              <a:avLst/>
            </a:prstGeom>
          </p:spPr>
        </p:pic>
        <p:pic>
          <p:nvPicPr>
            <p:cNvPr id="26" name="Graphic 25" descr="Fir tree with solid fill">
              <a:extLst>
                <a:ext uri="{FF2B5EF4-FFF2-40B4-BE49-F238E27FC236}">
                  <a16:creationId xmlns:a16="http://schemas.microsoft.com/office/drawing/2014/main" id="{9EF30DF2-A6B8-4684-BE2A-2E5B53AE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7391" y="4257090"/>
              <a:ext cx="491093" cy="49109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BAA412-2BD3-578D-FD43-DF30E3C38BB7}"/>
              </a:ext>
            </a:extLst>
          </p:cNvPr>
          <p:cNvGrpSpPr/>
          <p:nvPr/>
        </p:nvGrpSpPr>
        <p:grpSpPr>
          <a:xfrm>
            <a:off x="4522279" y="1161528"/>
            <a:ext cx="541351" cy="541351"/>
            <a:chOff x="5771964" y="548680"/>
            <a:chExt cx="541351" cy="541351"/>
          </a:xfrm>
        </p:grpSpPr>
        <p:pic>
          <p:nvPicPr>
            <p:cNvPr id="36" name="Graphic 35" descr="Fire with solid fill">
              <a:extLst>
                <a:ext uri="{FF2B5EF4-FFF2-40B4-BE49-F238E27FC236}">
                  <a16:creationId xmlns:a16="http://schemas.microsoft.com/office/drawing/2014/main" id="{0BDD1AB0-9F72-3D5F-F9CB-2862909EB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9A030A-D37C-513F-4B78-E2082547F47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Fir tree with solid fill">
            <a:extLst>
              <a:ext uri="{FF2B5EF4-FFF2-40B4-BE49-F238E27FC236}">
                <a16:creationId xmlns:a16="http://schemas.microsoft.com/office/drawing/2014/main" id="{EFAC9B61-F9A8-1D43-D8A0-28FE0A895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918" y="2702470"/>
            <a:ext cx="647630" cy="647630"/>
          </a:xfrm>
          <a:prstGeom prst="rect">
            <a:avLst/>
          </a:prstGeom>
        </p:spPr>
      </p:pic>
      <p:pic>
        <p:nvPicPr>
          <p:cNvPr id="39" name="Graphic 38" descr="Fir tree with solid fill">
            <a:extLst>
              <a:ext uri="{FF2B5EF4-FFF2-40B4-BE49-F238E27FC236}">
                <a16:creationId xmlns:a16="http://schemas.microsoft.com/office/drawing/2014/main" id="{58BA1A4E-8EC8-C6EC-4D80-5CA56753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377" y="2731762"/>
            <a:ext cx="647630" cy="64763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5BEFACC-816F-C1F9-734C-28C240B012D0}"/>
              </a:ext>
            </a:extLst>
          </p:cNvPr>
          <p:cNvGrpSpPr/>
          <p:nvPr/>
        </p:nvGrpSpPr>
        <p:grpSpPr>
          <a:xfrm>
            <a:off x="5229559" y="2577751"/>
            <a:ext cx="541351" cy="541351"/>
            <a:chOff x="5771964" y="548680"/>
            <a:chExt cx="541351" cy="541351"/>
          </a:xfrm>
        </p:grpSpPr>
        <p:pic>
          <p:nvPicPr>
            <p:cNvPr id="41" name="Graphic 40" descr="Fire with solid fill">
              <a:extLst>
                <a:ext uri="{FF2B5EF4-FFF2-40B4-BE49-F238E27FC236}">
                  <a16:creationId xmlns:a16="http://schemas.microsoft.com/office/drawing/2014/main" id="{EE8FA7AA-0C45-8205-4A64-C04D9B3B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683A03-785C-9045-5F21-085AB3181FC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8ED0AC0-4F95-A683-F591-D060EA8A5A18}"/>
              </a:ext>
            </a:extLst>
          </p:cNvPr>
          <p:cNvSpPr txBox="1"/>
          <p:nvPr/>
        </p:nvSpPr>
        <p:spPr>
          <a:xfrm>
            <a:off x="1379046" y="899210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6A0A32-A438-43A0-382F-36E6708E0388}"/>
              </a:ext>
            </a:extLst>
          </p:cNvPr>
          <p:cNvSpPr txBox="1"/>
          <p:nvPr/>
        </p:nvSpPr>
        <p:spPr>
          <a:xfrm>
            <a:off x="4714112" y="872401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3EF8F-87F6-074B-7CEF-3D533D0E7240}"/>
              </a:ext>
            </a:extLst>
          </p:cNvPr>
          <p:cNvGrpSpPr/>
          <p:nvPr/>
        </p:nvGrpSpPr>
        <p:grpSpPr>
          <a:xfrm>
            <a:off x="7147340" y="1237483"/>
            <a:ext cx="2880320" cy="2857936"/>
            <a:chOff x="2495600" y="1988840"/>
            <a:chExt cx="2880320" cy="28579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6B2125-65BB-5598-162F-66C32F824441}"/>
                </a:ext>
              </a:extLst>
            </p:cNvPr>
            <p:cNvGrpSpPr/>
            <p:nvPr/>
          </p:nvGrpSpPr>
          <p:grpSpPr>
            <a:xfrm>
              <a:off x="2495600" y="1988840"/>
              <a:ext cx="2880320" cy="2857936"/>
              <a:chOff x="2495600" y="1988840"/>
              <a:chExt cx="2880320" cy="28579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29BFCF-F113-27D0-49B8-2C3A64C7C125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5D50CCC-0932-628B-A1D6-68BF9417E9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1788AA4-1321-8AFC-3D18-7F50AFD0F3CD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0C54BFF-AF16-66BB-4BEF-E0929129BB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0B95292-E1E6-C583-F4FE-BE5A682408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7798605-C451-7508-4833-B347EDEF48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AE9E65F-AB9F-7835-C2DE-FFCB60109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93E1022-B61A-5935-63D5-BAFB8451970F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7" name="Graphic 46" descr="Fir tree with solid fill">
              <a:extLst>
                <a:ext uri="{FF2B5EF4-FFF2-40B4-BE49-F238E27FC236}">
                  <a16:creationId xmlns:a16="http://schemas.microsoft.com/office/drawing/2014/main" id="{3B79259E-CC15-2F41-03DC-D9101F3C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071" y="2052886"/>
              <a:ext cx="616177" cy="616177"/>
            </a:xfrm>
            <a:prstGeom prst="rect">
              <a:avLst/>
            </a:prstGeom>
          </p:spPr>
        </p:pic>
        <p:pic>
          <p:nvPicPr>
            <p:cNvPr id="48" name="Graphic 47" descr="Fir tree with solid fill">
              <a:extLst>
                <a:ext uri="{FF2B5EF4-FFF2-40B4-BE49-F238E27FC236}">
                  <a16:creationId xmlns:a16="http://schemas.microsoft.com/office/drawing/2014/main" id="{3253F334-C300-9CA8-2279-6CCF50C7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4511" y="2120445"/>
              <a:ext cx="480917" cy="480917"/>
            </a:xfrm>
            <a:prstGeom prst="rect">
              <a:avLst/>
            </a:prstGeom>
          </p:spPr>
        </p:pic>
        <p:pic>
          <p:nvPicPr>
            <p:cNvPr id="49" name="Graphic 48" descr="Fir tree with solid fill">
              <a:extLst>
                <a:ext uri="{FF2B5EF4-FFF2-40B4-BE49-F238E27FC236}">
                  <a16:creationId xmlns:a16="http://schemas.microsoft.com/office/drawing/2014/main" id="{099D4830-9EC9-799D-0157-24C5C1E0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0795" y="2930920"/>
              <a:ext cx="368139" cy="368139"/>
            </a:xfrm>
            <a:prstGeom prst="rect">
              <a:avLst/>
            </a:prstGeom>
          </p:spPr>
        </p:pic>
        <p:pic>
          <p:nvPicPr>
            <p:cNvPr id="50" name="Graphic 49" descr="Fir tree with solid fill">
              <a:extLst>
                <a:ext uri="{FF2B5EF4-FFF2-40B4-BE49-F238E27FC236}">
                  <a16:creationId xmlns:a16="http://schemas.microsoft.com/office/drawing/2014/main" id="{94315133-2C28-B861-1E5F-709962CB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6297" y="3449348"/>
              <a:ext cx="647630" cy="647630"/>
            </a:xfrm>
            <a:prstGeom prst="rect">
              <a:avLst/>
            </a:prstGeom>
          </p:spPr>
        </p:pic>
        <p:pic>
          <p:nvPicPr>
            <p:cNvPr id="51" name="Graphic 50" descr="Fir tree with solid fill">
              <a:extLst>
                <a:ext uri="{FF2B5EF4-FFF2-40B4-BE49-F238E27FC236}">
                  <a16:creationId xmlns:a16="http://schemas.microsoft.com/office/drawing/2014/main" id="{D5657A79-8388-1B54-432A-4EC3AF0DC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203" y="4257090"/>
              <a:ext cx="559637" cy="559637"/>
            </a:xfrm>
            <a:prstGeom prst="rect">
              <a:avLst/>
            </a:prstGeom>
          </p:spPr>
        </p:pic>
        <p:pic>
          <p:nvPicPr>
            <p:cNvPr id="52" name="Graphic 51" descr="Fir tree with solid fill">
              <a:extLst>
                <a:ext uri="{FF2B5EF4-FFF2-40B4-BE49-F238E27FC236}">
                  <a16:creationId xmlns:a16="http://schemas.microsoft.com/office/drawing/2014/main" id="{C8DD943C-9F35-A149-800A-531D9A9FE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4057" y="3523407"/>
              <a:ext cx="553205" cy="553205"/>
            </a:xfrm>
            <a:prstGeom prst="rect">
              <a:avLst/>
            </a:prstGeom>
          </p:spPr>
        </p:pic>
        <p:pic>
          <p:nvPicPr>
            <p:cNvPr id="53" name="Graphic 52" descr="Fir tree with solid fill">
              <a:extLst>
                <a:ext uri="{FF2B5EF4-FFF2-40B4-BE49-F238E27FC236}">
                  <a16:creationId xmlns:a16="http://schemas.microsoft.com/office/drawing/2014/main" id="{2B713F9E-000F-0192-91C5-96E271A6C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7391" y="4257090"/>
              <a:ext cx="491093" cy="491093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14E94C-73C5-AFD9-0B8A-D4F3268F21C0}"/>
              </a:ext>
            </a:extLst>
          </p:cNvPr>
          <p:cNvGrpSpPr/>
          <p:nvPr/>
        </p:nvGrpSpPr>
        <p:grpSpPr>
          <a:xfrm>
            <a:off x="7940098" y="1131479"/>
            <a:ext cx="541351" cy="541351"/>
            <a:chOff x="5771964" y="548680"/>
            <a:chExt cx="541351" cy="541351"/>
          </a:xfrm>
        </p:grpSpPr>
        <p:pic>
          <p:nvPicPr>
            <p:cNvPr id="63" name="Graphic 62" descr="Fire with solid fill">
              <a:extLst>
                <a:ext uri="{FF2B5EF4-FFF2-40B4-BE49-F238E27FC236}">
                  <a16:creationId xmlns:a16="http://schemas.microsoft.com/office/drawing/2014/main" id="{BD298400-9A75-7EA8-6D9F-A234A7FCF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1EDD2C6-BAD2-520D-8D04-6D03DCA5E718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Graphic 64" descr="Fir tree with solid fill">
            <a:extLst>
              <a:ext uri="{FF2B5EF4-FFF2-40B4-BE49-F238E27FC236}">
                <a16:creationId xmlns:a16="http://schemas.microsoft.com/office/drawing/2014/main" id="{9B5AB2C6-38B1-E246-1490-30AD151F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2196" y="2701713"/>
            <a:ext cx="647630" cy="6476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E1476AD-7AEA-6F80-0E9A-F4655B177291}"/>
              </a:ext>
            </a:extLst>
          </p:cNvPr>
          <p:cNvGrpSpPr/>
          <p:nvPr/>
        </p:nvGrpSpPr>
        <p:grpSpPr>
          <a:xfrm>
            <a:off x="8647378" y="2547702"/>
            <a:ext cx="541351" cy="541351"/>
            <a:chOff x="5771964" y="548680"/>
            <a:chExt cx="541351" cy="541351"/>
          </a:xfrm>
        </p:grpSpPr>
        <p:pic>
          <p:nvPicPr>
            <p:cNvPr id="67" name="Graphic 66" descr="Fire with solid fill">
              <a:extLst>
                <a:ext uri="{FF2B5EF4-FFF2-40B4-BE49-F238E27FC236}">
                  <a16:creationId xmlns:a16="http://schemas.microsoft.com/office/drawing/2014/main" id="{645085C9-56C9-92B3-7049-77A07FAA6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24A5279-996C-4832-E5E7-0CAF0F3B672F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3679932-F051-82AB-4018-E05BD5D58AC4}"/>
              </a:ext>
            </a:extLst>
          </p:cNvPr>
          <p:cNvSpPr txBox="1"/>
          <p:nvPr/>
        </p:nvSpPr>
        <p:spPr>
          <a:xfrm>
            <a:off x="8131931" y="842352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Ignitions</a:t>
            </a: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EB917BF7-0429-1524-E921-CB8CAA2B64F0}"/>
              </a:ext>
            </a:extLst>
          </p:cNvPr>
          <p:cNvSpPr/>
          <p:nvPr/>
        </p:nvSpPr>
        <p:spPr>
          <a:xfrm rot="6191338" flipV="1">
            <a:off x="7881941" y="1780193"/>
            <a:ext cx="486834" cy="18596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564</Words>
  <Application>Microsoft Office PowerPoint</Application>
  <PresentationFormat>On-screen Show (16:9)</PresentationFormat>
  <Paragraphs>110</Paragraphs>
  <Slides>20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Biomass-based cellular automaton for exploring wildfire </vt:lpstr>
      <vt:lpstr>Presentation Roadmap</vt:lpstr>
      <vt:lpstr>Ecological Context</vt:lpstr>
      <vt:lpstr>PowerPoint Presentation</vt:lpstr>
      <vt:lpstr>Model overview </vt:lpstr>
      <vt:lpstr>Model Setup </vt:lpstr>
      <vt:lpstr>Model Setup </vt:lpstr>
      <vt:lpstr>Growth Season </vt:lpstr>
      <vt:lpstr>Fire season</vt:lpstr>
      <vt:lpstr>Pause for pretty simulation</vt:lpstr>
      <vt:lpstr>PowerPoint Presentation</vt:lpstr>
      <vt:lpstr>Experiment Set #1: Parameter Sweeps </vt:lpstr>
      <vt:lpstr>PowerPoint Presentation</vt:lpstr>
      <vt:lpstr>Experiment Set #2: Eastside vs Westside Dynamics  </vt:lpstr>
      <vt:lpstr>PowerPoint Presentation</vt:lpstr>
      <vt:lpstr>Results Discussion </vt:lpstr>
      <vt:lpstr>Avenues for future research</vt:lpstr>
      <vt:lpstr>Conclusions</vt:lpstr>
      <vt:lpstr>Experiment Set #1 </vt:lpstr>
      <vt:lpstr>Experiment #2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model for exploring wildfire</dc:title>
  <dc:creator>Jenna Kahn</dc:creator>
  <cp:lastModifiedBy>J Kahn</cp:lastModifiedBy>
  <cp:revision>9</cp:revision>
  <dcterms:modified xsi:type="dcterms:W3CDTF">2023-03-03T01:58:28Z</dcterms:modified>
</cp:coreProperties>
</file>